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16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</p:sldMasterIdLst>
  <p:notesMasterIdLst>
    <p:notesMasterId r:id="rId26"/>
  </p:notesMasterIdLst>
  <p:handoutMasterIdLst>
    <p:handoutMasterId r:id="rId27"/>
  </p:handoutMasterIdLst>
  <p:sldIdLst>
    <p:sldId id="256" r:id="rId4"/>
    <p:sldId id="358" r:id="rId5"/>
    <p:sldId id="360" r:id="rId6"/>
    <p:sldId id="354" r:id="rId7"/>
    <p:sldId id="357" r:id="rId8"/>
    <p:sldId id="359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75" r:id="rId17"/>
    <p:sldId id="368" r:id="rId18"/>
    <p:sldId id="369" r:id="rId19"/>
    <p:sldId id="373" r:id="rId20"/>
    <p:sldId id="370" r:id="rId21"/>
    <p:sldId id="376" r:id="rId22"/>
    <p:sldId id="378" r:id="rId23"/>
    <p:sldId id="381" r:id="rId24"/>
    <p:sldId id="3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9"/>
    <a:srgbClr val="F6F4F3"/>
    <a:srgbClr val="F2EEED"/>
    <a:srgbClr val="EDE9E7"/>
    <a:srgbClr val="E9E4E1"/>
    <a:srgbClr val="FC4C02"/>
    <a:srgbClr val="747474"/>
    <a:srgbClr val="86C9E8"/>
    <a:srgbClr val="00405E"/>
    <a:srgbClr val="D5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3" autoAdjust="0"/>
    <p:restoredTop sz="93557" autoAdjust="0"/>
  </p:normalViewPr>
  <p:slideViewPr>
    <p:cSldViewPr snapToGrid="0">
      <p:cViewPr varScale="1">
        <p:scale>
          <a:sx n="101" d="100"/>
          <a:sy n="101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customXml" Target="../customXml/item4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9DF446-1EF3-199C-7477-00F3D9BD16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1560A-BD49-464F-A67D-CBDB1B2E8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8EEDE-2738-4437-B334-9C52D29376FC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3CF29-0BA0-3C14-16F5-0E03A92E55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6EB1E-B155-647B-9B15-77B589927E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6D71-0E18-4903-9B9C-244765BE15D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HandoutMasterHeader">
            <a:extLst>
              <a:ext uri="{FF2B5EF4-FFF2-40B4-BE49-F238E27FC236}">
                <a16:creationId xmlns:a16="http://schemas.microsoft.com/office/drawing/2014/main" id="{1F7EDAB8-5BE0-BC5C-7633-7920E5EC50BC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7" name="fcHandoutMasterFooter">
            <a:extLst>
              <a:ext uri="{FF2B5EF4-FFF2-40B4-BE49-F238E27FC236}">
                <a16:creationId xmlns:a16="http://schemas.microsoft.com/office/drawing/2014/main" id="{885FC94A-D875-793D-3959-3439F4AA1A8D}"/>
              </a:ext>
            </a:extLst>
          </p:cNvPr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0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43F7-079D-4611-B427-1D63C8BCEC7F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CD9B2-AC56-4EFE-97A0-ECDEACD8A3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NotesMasterHeader">
            <a:extLst>
              <a:ext uri="{FF2B5EF4-FFF2-40B4-BE49-F238E27FC236}">
                <a16:creationId xmlns:a16="http://schemas.microsoft.com/office/drawing/2014/main" id="{4382E459-082F-BBE2-BA12-80C31F96A647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9" name="fcNotesMasterFooter">
            <a:extLst>
              <a:ext uri="{FF2B5EF4-FFF2-40B4-BE49-F238E27FC236}">
                <a16:creationId xmlns:a16="http://schemas.microsoft.com/office/drawing/2014/main" id="{2C6F7B06-D272-5CD0-6504-301AFB241155}"/>
              </a:ext>
            </a:extLst>
          </p:cNvPr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2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58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1) </a:t>
            </a:r>
            <a:r>
              <a:rPr lang="en-GB" sz="1800" b="1" dirty="0"/>
              <a:t>Who is </a:t>
            </a:r>
            <a:r>
              <a:rPr lang="en-GB" sz="1800" b="1" i="1" dirty="0"/>
              <a:t>commissioning</a:t>
            </a:r>
            <a:r>
              <a:rPr lang="en-GB" sz="1800" b="1" dirty="0"/>
              <a:t> the game?</a:t>
            </a:r>
            <a:endParaRPr lang="en-GB" sz="1800" dirty="0"/>
          </a:p>
          <a:p>
            <a:r>
              <a:rPr lang="en-GB" sz="1800" dirty="0"/>
              <a:t>The Commissioner of a game is defined as:</a:t>
            </a:r>
            <a:r>
              <a:rPr lang="en-GB" sz="1800" baseline="0" dirty="0"/>
              <a:t> </a:t>
            </a:r>
            <a:r>
              <a:rPr lang="en-GB" dirty="0"/>
              <a:t>The senior official/officer who owns the </a:t>
            </a:r>
            <a:r>
              <a:rPr lang="en-GB" b="1" dirty="0"/>
              <a:t>decision</a:t>
            </a:r>
            <a:r>
              <a:rPr lang="en-GB" dirty="0"/>
              <a:t> associated with the game’s output and who has the influence to ensure the game is sufficiently well-supported to be rigorous (normally 1*+).</a:t>
            </a:r>
          </a:p>
          <a:p>
            <a:pPr marL="342882" lvl="1" indent="0">
              <a:buNone/>
            </a:pPr>
            <a:endParaRPr lang="en-GB" dirty="0"/>
          </a:p>
          <a:p>
            <a:r>
              <a:rPr lang="en-GB" dirty="0"/>
              <a:t>It is his or her:</a:t>
            </a:r>
          </a:p>
          <a:p>
            <a:r>
              <a:rPr lang="en-GB" dirty="0"/>
              <a:t>Question/issue that the game seeks to answer or address;</a:t>
            </a:r>
          </a:p>
          <a:p>
            <a:r>
              <a:rPr lang="en-GB" dirty="0"/>
              <a:t>Frame of reference that the game primarily adopts; </a:t>
            </a:r>
          </a:p>
          <a:p>
            <a:r>
              <a:rPr lang="en-GB" dirty="0"/>
              <a:t>Responsibility to ensure the DEWH Project Team understand the context of the question/issue to be addressed;</a:t>
            </a:r>
          </a:p>
          <a:p>
            <a:r>
              <a:rPr lang="en-GB" dirty="0"/>
              <a:t>Responsibility to ensure the timely provision of the information, support and players required by DEWH to deliver a suitably insightful game.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Desired game function - 2) What do you want the game to do? </a:t>
            </a:r>
          </a:p>
          <a:p>
            <a:r>
              <a:rPr lang="en-GB" dirty="0"/>
              <a:t>Noting each requires a different approach and should not be mixed in the same game:</a:t>
            </a:r>
          </a:p>
          <a:p>
            <a:endParaRPr lang="en-GB" dirty="0"/>
          </a:p>
          <a:p>
            <a:r>
              <a:rPr lang="en-GB" dirty="0"/>
              <a:t>Stress Test (something that already exists - plan, policy, strategy etc);</a:t>
            </a:r>
          </a:p>
          <a:p>
            <a:r>
              <a:rPr lang="en-GB" dirty="0"/>
              <a:t>Frame (something that doesn’t already exist – plan, policy, strategy etc);</a:t>
            </a:r>
          </a:p>
          <a:p>
            <a:r>
              <a:rPr lang="en-GB" dirty="0"/>
              <a:t>Explore (build further/deeper/greater understanding, exchange knowledge etc via group analysis in a seminar format.  To identify problem areas and defines next steps);</a:t>
            </a:r>
          </a:p>
          <a:p>
            <a:r>
              <a:rPr lang="en-GB" dirty="0"/>
              <a:t>Analyse (generate new knowledge or insight on a particular issue/question.  To explore an hypothesis, answer a research question, examine the consequences of a specific decision or COA);</a:t>
            </a:r>
          </a:p>
          <a:p>
            <a:r>
              <a:rPr lang="en-GB" dirty="0"/>
              <a:t>Influence (message a particular audience);</a:t>
            </a:r>
          </a:p>
          <a:p>
            <a:r>
              <a:rPr lang="en-GB" dirty="0"/>
              <a:t>Something else …</a:t>
            </a:r>
          </a:p>
          <a:p>
            <a:endParaRPr lang="en-GB" dirty="0"/>
          </a:p>
          <a:p>
            <a:r>
              <a:rPr lang="en-GB" b="1" dirty="0"/>
              <a:t>Desired game requirement - 3) What do you want the game to reveal?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 answer to a Master Question (MQ) or Research Question (RQ):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Master Questions can be explored via structured discussion and analysis;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Research Questions require the generation of new data, via a suitable model, for subsequent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validity (or otherwise) of an hypothesis: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If (we do that) then (this will/will not happen);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X (will not happen) until Y (has been achieved);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answer to a puzzle: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think this happens because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have no idea why this happens … but would like 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 assessment of something: efficacy, viability, understanding etc;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dirty="0"/>
              <a:t>Knowledge baseline -</a:t>
            </a:r>
            <a:r>
              <a:rPr lang="en-GB" sz="1200" b="1" baseline="0" dirty="0"/>
              <a:t> </a:t>
            </a:r>
            <a:r>
              <a:rPr lang="en-GB" sz="1200" b="1" dirty="0"/>
              <a:t>4) What is already known that needs to be reflected in the game?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literature (what literature)?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By SMEs (which SMEs)?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Lessons Identified or other databases (such as Post Exercise Reports)?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this knowledge available in a collated form and, if so, where?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there a requirement for a Literature Review and if so: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What type: Thematic, Integrative, Critical?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Which sources: Primary, Secondary, Tertiary?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there a requirement for a Knowledge Survey and if so, who has this knowledge?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15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Report format - 5) What format of report is required and when? </a:t>
            </a:r>
          </a:p>
          <a:p>
            <a:r>
              <a:rPr lang="en-GB" dirty="0"/>
              <a:t>Noting report format is linked to receiving timeline and breadth of analysis required – a swift report and full analysis are incompatible.</a:t>
            </a:r>
          </a:p>
          <a:p>
            <a:endParaRPr lang="en-GB" dirty="0"/>
          </a:p>
          <a:p>
            <a:r>
              <a:rPr lang="en-GB" dirty="0"/>
              <a:t>Formats: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Written: project style - capturing the route to, evidence generated by and output of game;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Written: brief style (capturing key issues only, no narrative, no evidence);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Slides: project or brief style;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Presentation with slides: project or brief style.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Others tbc …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8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5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12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74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99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0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D9B2-AC56-4EFE-97A0-ECDEACD8A37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7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7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66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94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0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7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Analysis activities set the conditions for the delivery activities and the game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45ED1-DF0D-43FA-A616-C8B034A3F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3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5CFC-D1F5-F11B-BFAE-C64A796C2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6A6F9-18CC-AE63-B77D-8D2115450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74CF-EC7C-0F82-E289-B7D1894D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DC554-32DA-9F3D-304A-DE03F994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20679-A068-A271-9D6E-608844B0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00E4D57B-52FD-48EF-F323-EB0E5220455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8" name="fcSlideMaster.Title SlideFooter">
            <a:extLst>
              <a:ext uri="{FF2B5EF4-FFF2-40B4-BE49-F238E27FC236}">
                <a16:creationId xmlns:a16="http://schemas.microsoft.com/office/drawing/2014/main" id="{698167AF-9A9A-52F3-126B-797286ED0094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16CD-EEC6-4477-AC24-95B7B84E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D7EA6-A8B4-FC94-8373-203A555FA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95F8-3E15-9257-68C4-9B28F991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489AE-2842-6BEF-2E9F-B53BEF22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DD5-D89E-F72D-E498-66CA4DFB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3EF1BBDF-9EAC-489E-534B-2A4575FE112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8" name="fcSlideMaster.Title and Vertical TextFooter">
            <a:extLst>
              <a:ext uri="{FF2B5EF4-FFF2-40B4-BE49-F238E27FC236}">
                <a16:creationId xmlns:a16="http://schemas.microsoft.com/office/drawing/2014/main" id="{F694061B-B0B2-7CE4-A1BC-C46DF66AC304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7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6DC63-F5AC-5701-1592-D4C9B0D9A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87826-F695-A509-8E3E-7A68F098F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DC82-FDBC-14E7-7A40-FE70F2F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6FF7-6666-7769-0039-FE0EC741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0374-E639-F6D0-E6FD-883EBD77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BEE53C13-960E-BCAB-8F84-E5EFA8FEC0E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8" name="fcSlideMaster.Vertical Title and TextFooter">
            <a:extLst>
              <a:ext uri="{FF2B5EF4-FFF2-40B4-BE49-F238E27FC236}">
                <a16:creationId xmlns:a16="http://schemas.microsoft.com/office/drawing/2014/main" id="{AF63E355-0F7D-FEAA-DC87-2ADA2E1711B1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5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19DDF-BDA0-4AE1-9F6C-CDDFB5C55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0" y="1447800"/>
            <a:ext cx="10872000" cy="449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hcSlideMaster490.Standard slide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10" name="fcSlideMaster490.Standard slideFooter"/>
          <p:cNvSpPr txBox="1"/>
          <p:nvPr userDrawn="1"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 i="0" u="none" baseline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CBF90-EBFD-E180-61D9-F7E51C31F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550726"/>
            <a:ext cx="1610182" cy="25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2AE81F-5EE9-7250-40E1-5701DA30A93E}"/>
              </a:ext>
            </a:extLst>
          </p:cNvPr>
          <p:cNvSpPr/>
          <p:nvPr userDrawn="1"/>
        </p:nvSpPr>
        <p:spPr>
          <a:xfrm>
            <a:off x="250800" y="6533313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2025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  <p:sp>
        <p:nvSpPr>
          <p:cNvPr id="3" name="hcSlideMaster.Standard slideHeader">
            <a:extLst>
              <a:ext uri="{FF2B5EF4-FFF2-40B4-BE49-F238E27FC236}">
                <a16:creationId xmlns:a16="http://schemas.microsoft.com/office/drawing/2014/main" id="{8AD1DF68-564E-44FB-21D0-D5F45666F3C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7" name="fcSlideMaster.Standard slideFooter">
            <a:extLst>
              <a:ext uri="{FF2B5EF4-FFF2-40B4-BE49-F238E27FC236}">
                <a16:creationId xmlns:a16="http://schemas.microsoft.com/office/drawing/2014/main" id="{B0787E4F-8BA7-0B85-F138-FDDC3A3C2718}"/>
              </a:ext>
            </a:extLst>
          </p:cNvPr>
          <p:cNvSpPr txBox="1"/>
          <p:nvPr userDrawn="1"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 i="0" u="none" baseline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Short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Cover Short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hcSlideMaster38.Cover Short - LeftHeader">
            <a:extLst>
              <a:ext uri="{FF2B5EF4-FFF2-40B4-BE49-F238E27FC236}">
                <a16:creationId xmlns:a16="http://schemas.microsoft.com/office/drawing/2014/main" id="{9E2CC49C-2E05-3581-08FD-16E14C5BE109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38.Cover Short - LeftFooter">
            <a:extLst>
              <a:ext uri="{FF2B5EF4-FFF2-40B4-BE49-F238E27FC236}">
                <a16:creationId xmlns:a16="http://schemas.microsoft.com/office/drawing/2014/main" id="{7964AF84-44A5-562A-A307-45B3D17694FB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hcSlideMaster14.Cover Short - LeftHeader">
            <a:extLst>
              <a:ext uri="{FF2B5EF4-FFF2-40B4-BE49-F238E27FC236}">
                <a16:creationId xmlns:a16="http://schemas.microsoft.com/office/drawing/2014/main" id="{57FB3EB3-F461-6F67-4DCD-A62CB01EC319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Cover Short - LeftFooter">
            <a:extLst>
              <a:ext uri="{FF2B5EF4-FFF2-40B4-BE49-F238E27FC236}">
                <a16:creationId xmlns:a16="http://schemas.microsoft.com/office/drawing/2014/main" id="{D519C5C6-9467-92F1-7C8F-2EB6998F5985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778012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Short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ver Short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Cover Short - RightHeader">
            <a:extLst>
              <a:ext uri="{FF2B5EF4-FFF2-40B4-BE49-F238E27FC236}">
                <a16:creationId xmlns:a16="http://schemas.microsoft.com/office/drawing/2014/main" id="{611E13FC-07B7-C85F-FB7F-45BCE06C3F8A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Cover Short - RightFooter">
            <a:extLst>
              <a:ext uri="{FF2B5EF4-FFF2-40B4-BE49-F238E27FC236}">
                <a16:creationId xmlns:a16="http://schemas.microsoft.com/office/drawing/2014/main" id="{4E7CF930-67C8-BCFA-C9F9-163705216D7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hcSlideMaster14.Cover Short - RightHeader">
            <a:extLst>
              <a:ext uri="{FF2B5EF4-FFF2-40B4-BE49-F238E27FC236}">
                <a16:creationId xmlns:a16="http://schemas.microsoft.com/office/drawing/2014/main" id="{FD516075-EBAC-9190-4063-58FB88A595DE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Cover Short - RightFooter">
            <a:extLst>
              <a:ext uri="{FF2B5EF4-FFF2-40B4-BE49-F238E27FC236}">
                <a16:creationId xmlns:a16="http://schemas.microsoft.com/office/drawing/2014/main" id="{2A860F37-3A16-93C6-890B-F809E2AB2C15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285905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Long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Cover Long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hcSlideMaster38.Cover Long - LeftHeader">
            <a:extLst>
              <a:ext uri="{FF2B5EF4-FFF2-40B4-BE49-F238E27FC236}">
                <a16:creationId xmlns:a16="http://schemas.microsoft.com/office/drawing/2014/main" id="{9F152B47-D6C1-E410-8A58-ACCBBEA29EEC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38.Cover Long - LeftFooter">
            <a:extLst>
              <a:ext uri="{FF2B5EF4-FFF2-40B4-BE49-F238E27FC236}">
                <a16:creationId xmlns:a16="http://schemas.microsoft.com/office/drawing/2014/main" id="{035E4C9D-0A29-C9CD-AABB-7E5D355C3D45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hcSlideMaster14.Cover Long - LeftHeader">
            <a:extLst>
              <a:ext uri="{FF2B5EF4-FFF2-40B4-BE49-F238E27FC236}">
                <a16:creationId xmlns:a16="http://schemas.microsoft.com/office/drawing/2014/main" id="{A6A20D84-9A19-7A8F-ED1E-412466F53BAC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Cover Long - LeftFooter">
            <a:extLst>
              <a:ext uri="{FF2B5EF4-FFF2-40B4-BE49-F238E27FC236}">
                <a16:creationId xmlns:a16="http://schemas.microsoft.com/office/drawing/2014/main" id="{ED0DA628-3415-687A-0D7E-77C0B35496B0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356654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Long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ver Long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Cover Long - RightHeader">
            <a:extLst>
              <a:ext uri="{FF2B5EF4-FFF2-40B4-BE49-F238E27FC236}">
                <a16:creationId xmlns:a16="http://schemas.microsoft.com/office/drawing/2014/main" id="{8D06D1C6-4304-D34A-BEA5-12997EF18083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Cover Long - RightFooter">
            <a:extLst>
              <a:ext uri="{FF2B5EF4-FFF2-40B4-BE49-F238E27FC236}">
                <a16:creationId xmlns:a16="http://schemas.microsoft.com/office/drawing/2014/main" id="{4E7C357F-057B-CE0D-04CB-5413D24A725C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hcSlideMaster14.Cover Long - RightHeader">
            <a:extLst>
              <a:ext uri="{FF2B5EF4-FFF2-40B4-BE49-F238E27FC236}">
                <a16:creationId xmlns:a16="http://schemas.microsoft.com/office/drawing/2014/main" id="{4ABA8C6D-5CA0-FD02-5230-A3ABCFEA97C3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Cover Long - RightFooter">
            <a:extLst>
              <a:ext uri="{FF2B5EF4-FFF2-40B4-BE49-F238E27FC236}">
                <a16:creationId xmlns:a16="http://schemas.microsoft.com/office/drawing/2014/main" id="{C99B22DC-8223-3E47-B2EC-FE54EB557D7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409420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Shor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Section Divider - Shor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38.Section Divider - ShortHeader">
            <a:extLst>
              <a:ext uri="{FF2B5EF4-FFF2-40B4-BE49-F238E27FC236}">
                <a16:creationId xmlns:a16="http://schemas.microsoft.com/office/drawing/2014/main" id="{3D22945A-0223-A412-84EC-DA7624DC687A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38.Section Divider - ShortFooter">
            <a:extLst>
              <a:ext uri="{FF2B5EF4-FFF2-40B4-BE49-F238E27FC236}">
                <a16:creationId xmlns:a16="http://schemas.microsoft.com/office/drawing/2014/main" id="{18909F3E-B74D-667C-9337-CF0AF07679E6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hcSlideMaster14.Section Divider - ShortHeader">
            <a:extLst>
              <a:ext uri="{FF2B5EF4-FFF2-40B4-BE49-F238E27FC236}">
                <a16:creationId xmlns:a16="http://schemas.microsoft.com/office/drawing/2014/main" id="{6CF00667-CD24-5573-D208-79E1DDAD6395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4.Section Divider - ShortFooter">
            <a:extLst>
              <a:ext uri="{FF2B5EF4-FFF2-40B4-BE49-F238E27FC236}">
                <a16:creationId xmlns:a16="http://schemas.microsoft.com/office/drawing/2014/main" id="{FC6DC785-5160-682C-ABB7-AFD73A58E532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02085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Long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Section Divider - Long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38.Section Divider - LongHeader">
            <a:extLst>
              <a:ext uri="{FF2B5EF4-FFF2-40B4-BE49-F238E27FC236}">
                <a16:creationId xmlns:a16="http://schemas.microsoft.com/office/drawing/2014/main" id="{743A5DF1-F548-4CD5-3B72-2903D0CEC387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38.Section Divider - LongFooter">
            <a:extLst>
              <a:ext uri="{FF2B5EF4-FFF2-40B4-BE49-F238E27FC236}">
                <a16:creationId xmlns:a16="http://schemas.microsoft.com/office/drawing/2014/main" id="{5AB71AED-3D65-AD8B-2D9D-E3B06EAE1E3E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hcSlideMaster14.Section Divider - LongHeader">
            <a:extLst>
              <a:ext uri="{FF2B5EF4-FFF2-40B4-BE49-F238E27FC236}">
                <a16:creationId xmlns:a16="http://schemas.microsoft.com/office/drawing/2014/main" id="{564B6B42-6AF6-840B-E9EB-AB68C8454ECE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4.Section Divider - LongFooter">
            <a:extLst>
              <a:ext uri="{FF2B5EF4-FFF2-40B4-BE49-F238E27FC236}">
                <a16:creationId xmlns:a16="http://schemas.microsoft.com/office/drawing/2014/main" id="{3B4BB911-608A-4A92-D668-545AF3E3B5F6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702085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hcSlideMaster38.Box Header - One ContentHeader">
            <a:extLst>
              <a:ext uri="{FF2B5EF4-FFF2-40B4-BE49-F238E27FC236}">
                <a16:creationId xmlns:a16="http://schemas.microsoft.com/office/drawing/2014/main" id="{F5B8963B-173A-5C35-9E19-D409105B0F4B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38.Box Header - One ContentFooter">
            <a:extLst>
              <a:ext uri="{FF2B5EF4-FFF2-40B4-BE49-F238E27FC236}">
                <a16:creationId xmlns:a16="http://schemas.microsoft.com/office/drawing/2014/main" id="{AD329EC1-05DE-1DE5-C002-999E212E774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hcSlideMaster14.Box Header - One ContentHeader">
            <a:extLst>
              <a:ext uri="{FF2B5EF4-FFF2-40B4-BE49-F238E27FC236}">
                <a16:creationId xmlns:a16="http://schemas.microsoft.com/office/drawing/2014/main" id="{9BE99C98-B0D9-44AF-34A5-26CF7B342F67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fcSlideMaster14.Box Header - One ContentFooter">
            <a:extLst>
              <a:ext uri="{FF2B5EF4-FFF2-40B4-BE49-F238E27FC236}">
                <a16:creationId xmlns:a16="http://schemas.microsoft.com/office/drawing/2014/main" id="{FE988B7C-3E9D-3669-7868-1D85841972F2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46538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14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8524-4804-040C-39D9-3C909FDD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AAFC-111F-3072-08CC-EFC44D68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6F26B-0FCF-31A5-821B-0279AAEB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2148-1FA5-CFC3-DAF2-24A73D61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638A-6D4E-2828-CFD1-6BA3C1C1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9267594C-A611-1B37-1F01-F33E756031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8" name="fcSlideMaster.Title and ContentFooter">
            <a:extLst>
              <a:ext uri="{FF2B5EF4-FFF2-40B4-BE49-F238E27FC236}">
                <a16:creationId xmlns:a16="http://schemas.microsoft.com/office/drawing/2014/main" id="{A4AD386A-3266-91E8-7CB5-189D0E197EF6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5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Box Header - Two ContentHeader">
            <a:extLst>
              <a:ext uri="{FF2B5EF4-FFF2-40B4-BE49-F238E27FC236}">
                <a16:creationId xmlns:a16="http://schemas.microsoft.com/office/drawing/2014/main" id="{1D3E627C-69B6-4C7A-D275-E89A734232B2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Box Header - Two ContentFooter">
            <a:extLst>
              <a:ext uri="{FF2B5EF4-FFF2-40B4-BE49-F238E27FC236}">
                <a16:creationId xmlns:a16="http://schemas.microsoft.com/office/drawing/2014/main" id="{7487FD0A-D55F-F35C-96CD-742369B3782C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hcSlideMaster14.Box Header - Two ContentHeader">
            <a:extLst>
              <a:ext uri="{FF2B5EF4-FFF2-40B4-BE49-F238E27FC236}">
                <a16:creationId xmlns:a16="http://schemas.microsoft.com/office/drawing/2014/main" id="{52A28D13-267A-280D-11F9-5713EC36342E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Box Header - Two ContentFooter">
            <a:extLst>
              <a:ext uri="{FF2B5EF4-FFF2-40B4-BE49-F238E27FC236}">
                <a16:creationId xmlns:a16="http://schemas.microsoft.com/office/drawing/2014/main" id="{97CED332-3F7A-B1A6-0FB4-7FEEEE9EACD0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08570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Box Header - Three ContentHeader">
            <a:extLst>
              <a:ext uri="{FF2B5EF4-FFF2-40B4-BE49-F238E27FC236}">
                <a16:creationId xmlns:a16="http://schemas.microsoft.com/office/drawing/2014/main" id="{54C825DE-08A6-7475-CFD8-6352E7106D2A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Box Header - Three ContentFooter">
            <a:extLst>
              <a:ext uri="{FF2B5EF4-FFF2-40B4-BE49-F238E27FC236}">
                <a16:creationId xmlns:a16="http://schemas.microsoft.com/office/drawing/2014/main" id="{714EEBE1-4195-CCF1-B260-83DEF49280FC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Box Header - Three ContentHeader">
            <a:extLst>
              <a:ext uri="{FF2B5EF4-FFF2-40B4-BE49-F238E27FC236}">
                <a16:creationId xmlns:a16="http://schemas.microsoft.com/office/drawing/2014/main" id="{84256FBD-C4F3-38AC-9523-CB1BFF82897E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Box Header - Three ContentFooter">
            <a:extLst>
              <a:ext uri="{FF2B5EF4-FFF2-40B4-BE49-F238E27FC236}">
                <a16:creationId xmlns:a16="http://schemas.microsoft.com/office/drawing/2014/main" id="{E2C6D0B3-9B8F-3EDF-297D-3F75897BB150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86068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2" orient="horz" pos="85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hcSlideMaster.Box Header - 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Box Header - Content and PictureHeader">
            <a:extLst>
              <a:ext uri="{FF2B5EF4-FFF2-40B4-BE49-F238E27FC236}">
                <a16:creationId xmlns:a16="http://schemas.microsoft.com/office/drawing/2014/main" id="{4E490C36-02AA-47CD-D94C-ECDC8B00D3E7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38.Box Header - Content and PictureFooter">
            <a:extLst>
              <a:ext uri="{FF2B5EF4-FFF2-40B4-BE49-F238E27FC236}">
                <a16:creationId xmlns:a16="http://schemas.microsoft.com/office/drawing/2014/main" id="{25758700-D183-51F4-D662-619C8CEEF449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hcSlideMaster14.Box Header - Content and PictureHeader">
            <a:extLst>
              <a:ext uri="{FF2B5EF4-FFF2-40B4-BE49-F238E27FC236}">
                <a16:creationId xmlns:a16="http://schemas.microsoft.com/office/drawing/2014/main" id="{3FFCC7CB-989D-D7E5-E30F-BA004781C488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fcSlideMaster14.Box Header - Content and PictureFooter">
            <a:extLst>
              <a:ext uri="{FF2B5EF4-FFF2-40B4-BE49-F238E27FC236}">
                <a16:creationId xmlns:a16="http://schemas.microsoft.com/office/drawing/2014/main" id="{EA6681EE-38C7-6CF2-CE85-F9BAE135A2AD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93164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hcSlideMaster.Box Header - 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Box Header - Content and two PicturesHeader">
            <a:extLst>
              <a:ext uri="{FF2B5EF4-FFF2-40B4-BE49-F238E27FC236}">
                <a16:creationId xmlns:a16="http://schemas.microsoft.com/office/drawing/2014/main" id="{7EECADB2-AF92-2652-8099-C084735CBDBF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Box Header - Content and two PicturesFooter">
            <a:extLst>
              <a:ext uri="{FF2B5EF4-FFF2-40B4-BE49-F238E27FC236}">
                <a16:creationId xmlns:a16="http://schemas.microsoft.com/office/drawing/2014/main" id="{920FF0D2-9CAB-1485-24A5-8B6A9E6CAEC0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Box Header - Content and two PicturesHeader">
            <a:extLst>
              <a:ext uri="{FF2B5EF4-FFF2-40B4-BE49-F238E27FC236}">
                <a16:creationId xmlns:a16="http://schemas.microsoft.com/office/drawing/2014/main" id="{F40017AF-C056-CE19-8B31-10ED6E7FA55C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4.Box Header - Content and two PicturesFooter">
            <a:extLst>
              <a:ext uri="{FF2B5EF4-FFF2-40B4-BE49-F238E27FC236}">
                <a16:creationId xmlns:a16="http://schemas.microsoft.com/office/drawing/2014/main" id="{B218A5C4-78A7-5E4D-FE84-3B73FF2C709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02864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hcSlideMaster.Box Header - 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Box Header - 3 Boxed title and ContentHeader">
            <a:extLst>
              <a:ext uri="{FF2B5EF4-FFF2-40B4-BE49-F238E27FC236}">
                <a16:creationId xmlns:a16="http://schemas.microsoft.com/office/drawing/2014/main" id="{C6407FB6-1EC9-CAEB-7AE9-8B8EC2DC7D2C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38.Box Header - 3 Boxed title and ContentFooter">
            <a:extLst>
              <a:ext uri="{FF2B5EF4-FFF2-40B4-BE49-F238E27FC236}">
                <a16:creationId xmlns:a16="http://schemas.microsoft.com/office/drawing/2014/main" id="{822D7B36-230E-CB39-0AA4-D10763EDAC6B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hcSlideMaster14.Box Header - 3 Boxed title and ContentHeader">
            <a:extLst>
              <a:ext uri="{FF2B5EF4-FFF2-40B4-BE49-F238E27FC236}">
                <a16:creationId xmlns:a16="http://schemas.microsoft.com/office/drawing/2014/main" id="{95D51CAA-F0D0-339C-6F0B-0AD50519E053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4.Box Header - 3 Boxed title and ContentFooter">
            <a:extLst>
              <a:ext uri="{FF2B5EF4-FFF2-40B4-BE49-F238E27FC236}">
                <a16:creationId xmlns:a16="http://schemas.microsoft.com/office/drawing/2014/main" id="{96AEA1AC-626F-5D39-6A05-81B3B9858591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69828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hcSlideMaster.Box Header - 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Box Header - 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hcSlideMaster38.Box Header - 5 Boxed title and ContentHeader">
            <a:extLst>
              <a:ext uri="{FF2B5EF4-FFF2-40B4-BE49-F238E27FC236}">
                <a16:creationId xmlns:a16="http://schemas.microsoft.com/office/drawing/2014/main" id="{6E60E0A7-6000-742A-6AD7-E8C1581D858B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38.Box Header - 5 Boxed title and ContentFooter">
            <a:extLst>
              <a:ext uri="{FF2B5EF4-FFF2-40B4-BE49-F238E27FC236}">
                <a16:creationId xmlns:a16="http://schemas.microsoft.com/office/drawing/2014/main" id="{B23F9B56-8C88-2488-FD8C-D74C5A9509F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hcSlideMaster14.Box Header - 5 Boxed title and ContentHeader">
            <a:extLst>
              <a:ext uri="{FF2B5EF4-FFF2-40B4-BE49-F238E27FC236}">
                <a16:creationId xmlns:a16="http://schemas.microsoft.com/office/drawing/2014/main" id="{962DA3F3-B968-2109-60BD-A239B612D110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fcSlideMaster14.Box Header - 5 Boxed title and ContentFooter">
            <a:extLst>
              <a:ext uri="{FF2B5EF4-FFF2-40B4-BE49-F238E27FC236}">
                <a16:creationId xmlns:a16="http://schemas.microsoft.com/office/drawing/2014/main" id="{5F647924-0C9A-4B89-FC98-C946FE467667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637112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hcSlideMaster.Box Header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Box Header OnlyHeader">
            <a:extLst>
              <a:ext uri="{FF2B5EF4-FFF2-40B4-BE49-F238E27FC236}">
                <a16:creationId xmlns:a16="http://schemas.microsoft.com/office/drawing/2014/main" id="{0B62C6A1-EB23-FB08-6643-50A1122FE2CF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Box Header OnlyFooter">
            <a:extLst>
              <a:ext uri="{FF2B5EF4-FFF2-40B4-BE49-F238E27FC236}">
                <a16:creationId xmlns:a16="http://schemas.microsoft.com/office/drawing/2014/main" id="{50F64533-F9E5-EF1D-B92F-D1F9091AF8BB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Box Header OnlyHeader">
            <a:extLst>
              <a:ext uri="{FF2B5EF4-FFF2-40B4-BE49-F238E27FC236}">
                <a16:creationId xmlns:a16="http://schemas.microsoft.com/office/drawing/2014/main" id="{8463C40F-5CA1-5EE9-55D3-34AB84F6CC1D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4.Box Header OnlyFooter">
            <a:extLst>
              <a:ext uri="{FF2B5EF4-FFF2-40B4-BE49-F238E27FC236}">
                <a16:creationId xmlns:a16="http://schemas.microsoft.com/office/drawing/2014/main" id="{BD45ECE2-EC9A-79C0-BEA6-D6C6A173B207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49497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hcSlideMaster.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One ContentHeader">
            <a:extLst>
              <a:ext uri="{FF2B5EF4-FFF2-40B4-BE49-F238E27FC236}">
                <a16:creationId xmlns:a16="http://schemas.microsoft.com/office/drawing/2014/main" id="{A2785DA9-8DDF-E6A3-2B69-364B63735CA8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One ContentFooter">
            <a:extLst>
              <a:ext uri="{FF2B5EF4-FFF2-40B4-BE49-F238E27FC236}">
                <a16:creationId xmlns:a16="http://schemas.microsoft.com/office/drawing/2014/main" id="{1DF9E035-2DF7-2243-2816-AE01CD4846EA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One ContentHeader">
            <a:extLst>
              <a:ext uri="{FF2B5EF4-FFF2-40B4-BE49-F238E27FC236}">
                <a16:creationId xmlns:a16="http://schemas.microsoft.com/office/drawing/2014/main" id="{3DC713E5-4948-6190-F765-8F2A2AB340B1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4.One ContentFooter">
            <a:extLst>
              <a:ext uri="{FF2B5EF4-FFF2-40B4-BE49-F238E27FC236}">
                <a16:creationId xmlns:a16="http://schemas.microsoft.com/office/drawing/2014/main" id="{B898A6BB-C4EE-A72E-E7C9-F32C26031CA7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20000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Two ContentHeader">
            <a:extLst>
              <a:ext uri="{FF2B5EF4-FFF2-40B4-BE49-F238E27FC236}">
                <a16:creationId xmlns:a16="http://schemas.microsoft.com/office/drawing/2014/main" id="{16E4A8FF-5988-D435-D648-1F5C3791FB19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Two ContentFooter">
            <a:extLst>
              <a:ext uri="{FF2B5EF4-FFF2-40B4-BE49-F238E27FC236}">
                <a16:creationId xmlns:a16="http://schemas.microsoft.com/office/drawing/2014/main" id="{A9B79D3A-FEB4-A860-1601-ED11623DF32E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hcSlideMaster14.Two ContentHeader">
            <a:extLst>
              <a:ext uri="{FF2B5EF4-FFF2-40B4-BE49-F238E27FC236}">
                <a16:creationId xmlns:a16="http://schemas.microsoft.com/office/drawing/2014/main" id="{291D8B46-F641-99B1-6D58-D01F00E9DE13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Two ContentFooter">
            <a:extLst>
              <a:ext uri="{FF2B5EF4-FFF2-40B4-BE49-F238E27FC236}">
                <a16:creationId xmlns:a16="http://schemas.microsoft.com/office/drawing/2014/main" id="{383F18A7-2E30-0F4B-D109-7559EBAC3157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38704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Three ContentHeader">
            <a:extLst>
              <a:ext uri="{FF2B5EF4-FFF2-40B4-BE49-F238E27FC236}">
                <a16:creationId xmlns:a16="http://schemas.microsoft.com/office/drawing/2014/main" id="{7BB9C264-F0A1-A807-AEA4-4F85E43CA330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Three ContentFooter">
            <a:extLst>
              <a:ext uri="{FF2B5EF4-FFF2-40B4-BE49-F238E27FC236}">
                <a16:creationId xmlns:a16="http://schemas.microsoft.com/office/drawing/2014/main" id="{D65B295D-1CA7-CA9D-CD13-5F27A8A99CB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Three ContentHeader">
            <a:extLst>
              <a:ext uri="{FF2B5EF4-FFF2-40B4-BE49-F238E27FC236}">
                <a16:creationId xmlns:a16="http://schemas.microsoft.com/office/drawing/2014/main" id="{688E6C5A-311D-DA90-9EF3-33CB15313151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Three ContentFooter">
            <a:extLst>
              <a:ext uri="{FF2B5EF4-FFF2-40B4-BE49-F238E27FC236}">
                <a16:creationId xmlns:a16="http://schemas.microsoft.com/office/drawing/2014/main" id="{491971BC-DAB5-2EAD-EFC7-0FE914310363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747134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EF05-D6B4-B66D-7459-9A4ED669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FB3DC-70FD-5DF8-0581-1BEB6F3D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B1760-EA62-CE61-2ED7-6F058624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D685-5A7A-B5EC-E3EC-9BAB0E68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E9D38-C1CF-55AA-F869-B39E9234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1F54B0E1-1642-21C2-61E5-3E67F5D1EFC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8" name="fcSlideMaster.Section HeaderFooter">
            <a:extLst>
              <a:ext uri="{FF2B5EF4-FFF2-40B4-BE49-F238E27FC236}">
                <a16:creationId xmlns:a16="http://schemas.microsoft.com/office/drawing/2014/main" id="{7EA6E6BD-57F4-2FB2-95AF-961724F4ACAE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84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Content and PictureHeader">
            <a:extLst>
              <a:ext uri="{FF2B5EF4-FFF2-40B4-BE49-F238E27FC236}">
                <a16:creationId xmlns:a16="http://schemas.microsoft.com/office/drawing/2014/main" id="{48133CE5-3E46-AA2D-C2DD-078E6FE529F4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Content and PictureFooter">
            <a:extLst>
              <a:ext uri="{FF2B5EF4-FFF2-40B4-BE49-F238E27FC236}">
                <a16:creationId xmlns:a16="http://schemas.microsoft.com/office/drawing/2014/main" id="{EE0860C5-07AE-C54D-2436-0E38B3DE9BBF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hcSlideMaster14.Content and PictureHeader">
            <a:extLst>
              <a:ext uri="{FF2B5EF4-FFF2-40B4-BE49-F238E27FC236}">
                <a16:creationId xmlns:a16="http://schemas.microsoft.com/office/drawing/2014/main" id="{0205A9BF-E7C5-19C5-B8C4-3A449A1718E8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fcSlideMaster14.Content and PictureFooter">
            <a:extLst>
              <a:ext uri="{FF2B5EF4-FFF2-40B4-BE49-F238E27FC236}">
                <a16:creationId xmlns:a16="http://schemas.microsoft.com/office/drawing/2014/main" id="{471DAE9F-C393-AAEE-D1BC-A6DEFCA0FA9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95275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hcSlideMaster38.Content and Two PicturesHeader">
            <a:extLst>
              <a:ext uri="{FF2B5EF4-FFF2-40B4-BE49-F238E27FC236}">
                <a16:creationId xmlns:a16="http://schemas.microsoft.com/office/drawing/2014/main" id="{F12F062C-755C-8618-07A2-043BC7F6A2DD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38.Content and Two PicturesFooter">
            <a:extLst>
              <a:ext uri="{FF2B5EF4-FFF2-40B4-BE49-F238E27FC236}">
                <a16:creationId xmlns:a16="http://schemas.microsoft.com/office/drawing/2014/main" id="{862B8D41-9447-DF61-F986-2418A54D87B3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hcSlideMaster14.Content and Two PicturesHeader">
            <a:extLst>
              <a:ext uri="{FF2B5EF4-FFF2-40B4-BE49-F238E27FC236}">
                <a16:creationId xmlns:a16="http://schemas.microsoft.com/office/drawing/2014/main" id="{20C5DAE8-1D57-BFF0-AEA9-53109D7B8DF0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4.Content and Two PicturesFooter">
            <a:extLst>
              <a:ext uri="{FF2B5EF4-FFF2-40B4-BE49-F238E27FC236}">
                <a16:creationId xmlns:a16="http://schemas.microsoft.com/office/drawing/2014/main" id="{2037755D-5029-795D-720D-08E1BDD71D97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2163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cSlideMaster.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38.3 Boxed title and ContentHeader">
            <a:extLst>
              <a:ext uri="{FF2B5EF4-FFF2-40B4-BE49-F238E27FC236}">
                <a16:creationId xmlns:a16="http://schemas.microsoft.com/office/drawing/2014/main" id="{F835D227-369A-2673-F91E-66FF57F5D7D7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fcSlideMaster38.3 Boxed title and ContentFooter">
            <a:extLst>
              <a:ext uri="{FF2B5EF4-FFF2-40B4-BE49-F238E27FC236}">
                <a16:creationId xmlns:a16="http://schemas.microsoft.com/office/drawing/2014/main" id="{34DE4862-10C3-3259-69ED-03519473A82A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hcSlideMaster14.3 Boxed title and ContentHeader">
            <a:extLst>
              <a:ext uri="{FF2B5EF4-FFF2-40B4-BE49-F238E27FC236}">
                <a16:creationId xmlns:a16="http://schemas.microsoft.com/office/drawing/2014/main" id="{1F53690E-1862-1BF0-8487-CE340C3F1FDE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3" name="fcSlideMaster14.3 Boxed title and ContentFooter">
            <a:extLst>
              <a:ext uri="{FF2B5EF4-FFF2-40B4-BE49-F238E27FC236}">
                <a16:creationId xmlns:a16="http://schemas.microsoft.com/office/drawing/2014/main" id="{BEC3D291-585F-2CE2-F744-55CFC3D4BD49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40043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cSlideMaster.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hcSlideMaster38.5 Boxed title and ContentHeader">
            <a:extLst>
              <a:ext uri="{FF2B5EF4-FFF2-40B4-BE49-F238E27FC236}">
                <a16:creationId xmlns:a16="http://schemas.microsoft.com/office/drawing/2014/main" id="{772407A0-BA66-F250-006A-56CFD2268291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38.5 Boxed title and ContentFooter">
            <a:extLst>
              <a:ext uri="{FF2B5EF4-FFF2-40B4-BE49-F238E27FC236}">
                <a16:creationId xmlns:a16="http://schemas.microsoft.com/office/drawing/2014/main" id="{555B9B2E-F7DA-F619-B313-012F1039D714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7" name="hcSlideMaster14.5 Boxed title and ContentHeader">
            <a:extLst>
              <a:ext uri="{FF2B5EF4-FFF2-40B4-BE49-F238E27FC236}">
                <a16:creationId xmlns:a16="http://schemas.microsoft.com/office/drawing/2014/main" id="{DF5C882E-12C8-6109-0E0E-0A272BCADFA0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9" name="fcSlideMaster14.5 Boxed title and ContentFooter">
            <a:extLst>
              <a:ext uri="{FF2B5EF4-FFF2-40B4-BE49-F238E27FC236}">
                <a16:creationId xmlns:a16="http://schemas.microsoft.com/office/drawing/2014/main" id="{47119101-190A-E75B-0346-F78703CE98D8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162870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hcSlideMaster.Imag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Imag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hcSlideMaster38.Image OnlyHeader">
            <a:extLst>
              <a:ext uri="{FF2B5EF4-FFF2-40B4-BE49-F238E27FC236}">
                <a16:creationId xmlns:a16="http://schemas.microsoft.com/office/drawing/2014/main" id="{537E4F79-B1AC-C914-1AB8-0FB624CF8F75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38.Image OnlyFooter">
            <a:extLst>
              <a:ext uri="{FF2B5EF4-FFF2-40B4-BE49-F238E27FC236}">
                <a16:creationId xmlns:a16="http://schemas.microsoft.com/office/drawing/2014/main" id="{40820A9C-AD22-8AA8-39A0-AACB24D49D00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Image OnlyHeader">
            <a:extLst>
              <a:ext uri="{FF2B5EF4-FFF2-40B4-BE49-F238E27FC236}">
                <a16:creationId xmlns:a16="http://schemas.microsoft.com/office/drawing/2014/main" id="{0EC80E53-D00B-58BB-A2FC-B65EC7D11554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4.Image OnlyFooter">
            <a:extLst>
              <a:ext uri="{FF2B5EF4-FFF2-40B4-BE49-F238E27FC236}">
                <a16:creationId xmlns:a16="http://schemas.microsoft.com/office/drawing/2014/main" id="{641635C3-1D6F-94AC-21C4-FF62F3EEC0DB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71766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Titl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Titl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hcSlideMaster38.Title OnlyHeader">
            <a:extLst>
              <a:ext uri="{FF2B5EF4-FFF2-40B4-BE49-F238E27FC236}">
                <a16:creationId xmlns:a16="http://schemas.microsoft.com/office/drawing/2014/main" id="{8E355DD3-FE6E-1C12-9D31-A469732DAC3C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38.Title OnlyFooter">
            <a:extLst>
              <a:ext uri="{FF2B5EF4-FFF2-40B4-BE49-F238E27FC236}">
                <a16:creationId xmlns:a16="http://schemas.microsoft.com/office/drawing/2014/main" id="{8E137AB2-FAF5-90E4-E6F6-E14A1CB7EABD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hcSlideMaster14.Title OnlyHeader">
            <a:extLst>
              <a:ext uri="{FF2B5EF4-FFF2-40B4-BE49-F238E27FC236}">
                <a16:creationId xmlns:a16="http://schemas.microsoft.com/office/drawing/2014/main" id="{8DF4DA81-7F0C-A66C-34FB-8655F6ACA551}"/>
              </a:ext>
            </a:extLst>
          </p:cNvPr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4.Title OnlyFooter">
            <a:extLst>
              <a:ext uri="{FF2B5EF4-FFF2-40B4-BE49-F238E27FC236}">
                <a16:creationId xmlns:a16="http://schemas.microsoft.com/office/drawing/2014/main" id="{7423A039-D6EB-BE32-C79C-E5A4213FD3E9}"/>
              </a:ext>
            </a:extLst>
          </p:cNvPr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90432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7C34-50A8-06C0-9D4C-84BCE20B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5F21-53AC-08DE-25EB-887AD0BB1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7ECAF-0696-9B98-7881-E44DBFE99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F7759-0D5A-0BD5-0C4A-02138E9D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F9ACD-B277-07D4-0C11-AD133013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87680-14AB-4948-74B6-4A9659CB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2709B3AF-4D17-2664-CAAD-A3B9B0019F1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9" name="fcSlideMaster.Two ContentFooter">
            <a:extLst>
              <a:ext uri="{FF2B5EF4-FFF2-40B4-BE49-F238E27FC236}">
                <a16:creationId xmlns:a16="http://schemas.microsoft.com/office/drawing/2014/main" id="{F92D38CB-CE77-DDCD-DDC1-3342E95CCC35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D31B-CA71-61BE-FCED-E9D2F94B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4A85-5559-9A2A-5148-1257E5FD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2044C-5229-B181-72E6-648507B36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07A20-4D55-27CB-5635-8BAF76DA9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E570B-4FDA-A7E9-72A1-A487B335D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90D00-216F-5826-8D2E-3CA21A7F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406DD-C9C3-2DE5-7171-98B88AD3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7DB8B-C99F-63D1-7EEC-757D2A8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7769A667-D969-2ABF-0AF8-2AF0AEAA0C2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11" name="fcSlideMaster.ComparisonFooter">
            <a:extLst>
              <a:ext uri="{FF2B5EF4-FFF2-40B4-BE49-F238E27FC236}">
                <a16:creationId xmlns:a16="http://schemas.microsoft.com/office/drawing/2014/main" id="{6B15BEA1-D5CB-4DF6-8AA1-66C277327414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2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1DFD-1C03-8CCE-DBD4-C39FB8B7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49DAF-D477-4BE8-BF6C-BD5C0FB0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6C6CC-195E-5B0D-171F-B8F537B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69148-866C-46BE-49EA-BA332379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925FF9DA-DF4C-F65D-9BD0-E929C42E414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7" name="fcSlideMaster.Title OnlyFooter">
            <a:extLst>
              <a:ext uri="{FF2B5EF4-FFF2-40B4-BE49-F238E27FC236}">
                <a16:creationId xmlns:a16="http://schemas.microsoft.com/office/drawing/2014/main" id="{6B23F169-0B6F-B588-D6E5-8CC598262A15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0CD74-EB86-F342-3B51-6F3881E0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533C9-453F-03CD-FF18-E1283398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657D-B860-58F7-7737-E71FEC75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61C1A46-35DC-E286-474C-CA10C3873CD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6" name="fcSlideMaster.BlankFooter">
            <a:extLst>
              <a:ext uri="{FF2B5EF4-FFF2-40B4-BE49-F238E27FC236}">
                <a16:creationId xmlns:a16="http://schemas.microsoft.com/office/drawing/2014/main" id="{F8543AD0-9C4E-B4A1-74EA-309084961A9F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CF1A-103E-312B-B3AF-B929B9E6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8FC6-3EAA-1821-F912-45B31638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779E8-B18C-854B-DD6B-AD0E8B66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55A83-EAF9-2A6C-91D3-28802C85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FD282-2717-D8C4-25F6-955FE654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10762-CD06-BD36-6D85-C6C2ADFF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4BE5A092-D45A-7838-866F-DB5C72070CC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9" name="fcSlideMaster.Content with CaptionFooter">
            <a:extLst>
              <a:ext uri="{FF2B5EF4-FFF2-40B4-BE49-F238E27FC236}">
                <a16:creationId xmlns:a16="http://schemas.microsoft.com/office/drawing/2014/main" id="{A1DFB317-C70B-D708-81B0-2C7BA1FC2822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5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6FAA-43CE-24D6-A5EC-AAAF0C27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2E6FA-FC06-36C6-E5F6-CAB06F806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0AD15-4151-3CD5-3741-A7229A10F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13BA-050C-58F0-7989-00389C15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4563D-A7C0-900E-41C1-A30C01B7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15D50-BDD7-086C-1E6C-183F410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9147609F-AFDB-FC4D-337A-A0156FCBC58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9" name="fcSlideMaster.Picture with CaptionFooter">
            <a:extLst>
              <a:ext uri="{FF2B5EF4-FFF2-40B4-BE49-F238E27FC236}">
                <a16:creationId xmlns:a16="http://schemas.microsoft.com/office/drawing/2014/main" id="{F084AA71-00FC-7DD6-4EFC-E8166CEFB12E}"/>
              </a:ext>
            </a:extLst>
          </p:cNvPr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2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08856-626C-4883-D844-0FD6410A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C959-69B5-4085-5A67-01C089320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6778-EA5C-4999-0481-6F1B80EE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EC7D1-A66A-487B-9161-C6265F7C6E68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2F258-7B8F-D890-E68A-CD152C655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7166-DE97-A1BD-39CA-9C42EA4B0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F3779-305E-4577-8FD5-9088983B3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2025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</p:spTree>
    <p:extLst>
      <p:ext uri="{BB962C8B-B14F-4D97-AF65-F5344CB8AC3E}">
        <p14:creationId xmlns:p14="http://schemas.microsoft.com/office/powerpoint/2010/main" val="18348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ADEC346-6D3F-1A4A-8F66-7FA93460609A}"/>
              </a:ext>
            </a:extLst>
          </p:cNvPr>
          <p:cNvGrpSpPr/>
          <p:nvPr/>
        </p:nvGrpSpPr>
        <p:grpSpPr>
          <a:xfrm>
            <a:off x="4663901" y="1418858"/>
            <a:ext cx="7277300" cy="4851533"/>
            <a:chOff x="3911600" y="879372"/>
            <a:chExt cx="8024967" cy="534997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3654A2C-59EC-3E50-3BA2-C42557661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00" y="879372"/>
              <a:ext cx="8024967" cy="5349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6CBFDA1-C010-4739-8B3F-C5C3176FE3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1" t="5512" r="40369" b="84321"/>
            <a:stretch/>
          </p:blipFill>
          <p:spPr bwMode="auto">
            <a:xfrm>
              <a:off x="7483475" y="2131808"/>
              <a:ext cx="1306000" cy="61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10BDD33D-D227-3F52-0F3A-5F74D28145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50" t="23642" r="38941" b="65228"/>
            <a:stretch/>
          </p:blipFill>
          <p:spPr bwMode="auto">
            <a:xfrm>
              <a:off x="7481062" y="1159073"/>
              <a:ext cx="1306000" cy="579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F4DD5-7E5E-4243-8C3D-1DC1D1FF3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8258" y="440682"/>
            <a:ext cx="252000" cy="126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5631E-8E09-4A61-860C-5100085A0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258" y="188920"/>
            <a:ext cx="5400000" cy="151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2DB959-CCE9-4FC8-8E90-69C5BDEEF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671" y="440682"/>
            <a:ext cx="4860000" cy="1956352"/>
          </a:xfrm>
        </p:spPr>
        <p:txBody>
          <a:bodyPr bIns="216000"/>
          <a:lstStyle/>
          <a:p>
            <a:r>
              <a:rPr lang="en-GB" dirty="0"/>
              <a:t>Dr James Bennett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5BD2B-69A8-4222-B7DA-19493E3D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58" y="440682"/>
            <a:ext cx="4860000" cy="126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dirty="0"/>
              <a:t>The Analysis-led Wargaming Framework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74AED9-4EDC-48E5-81AD-FF85FE86C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1399C-B5EF-49C7-B81A-539AE2F27B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D414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6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9A00531-5638-6248-33DC-07DE50A87E51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C3F198-657A-4347-A664-9B5B8194A464}"/>
              </a:ext>
            </a:extLst>
          </p:cNvPr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3300C-7E72-749A-317C-E2AD16934514}"/>
              </a:ext>
            </a:extLst>
          </p:cNvPr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84B11C-5F53-DA49-8A2B-6329A1DF39AE}"/>
              </a:ext>
            </a:extLst>
          </p:cNvPr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87951A-BC86-1DBC-D96C-E1E7AF5CB5E8}"/>
              </a:ext>
            </a:extLst>
          </p:cNvPr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89" name="Chevron 224">
            <a:extLst>
              <a:ext uri="{FF2B5EF4-FFF2-40B4-BE49-F238E27FC236}">
                <a16:creationId xmlns:a16="http://schemas.microsoft.com/office/drawing/2014/main" id="{2E32C5B2-F612-5308-3479-429F3D70B5C8}"/>
              </a:ext>
            </a:extLst>
          </p:cNvPr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Chevron 225">
            <a:extLst>
              <a:ext uri="{FF2B5EF4-FFF2-40B4-BE49-F238E27FC236}">
                <a16:creationId xmlns:a16="http://schemas.microsoft.com/office/drawing/2014/main" id="{83964C2D-8078-F024-2B6D-D5B0218345FE}"/>
              </a:ext>
            </a:extLst>
          </p:cNvPr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91" name="Chevron 226">
            <a:extLst>
              <a:ext uri="{FF2B5EF4-FFF2-40B4-BE49-F238E27FC236}">
                <a16:creationId xmlns:a16="http://schemas.microsoft.com/office/drawing/2014/main" id="{AFC06F69-F138-2F43-E60B-A5490E2EA06F}"/>
              </a:ext>
            </a:extLst>
          </p:cNvPr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DB09B9-1879-172F-BDB8-AA3C689D9E73}"/>
              </a:ext>
            </a:extLst>
          </p:cNvPr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93" name="Pentagon 239">
            <a:extLst>
              <a:ext uri="{FF2B5EF4-FFF2-40B4-BE49-F238E27FC236}">
                <a16:creationId xmlns:a16="http://schemas.microsoft.com/office/drawing/2014/main" id="{801B884C-65D7-3A11-08FF-4A36CD987741}"/>
              </a:ext>
            </a:extLst>
          </p:cNvPr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49E105-7436-747E-B3DF-05DC256CDAF6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3234A0E6-EEF1-66CF-C6BC-602F28A4A47E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Arrow: U-Turn 95">
              <a:extLst>
                <a:ext uri="{FF2B5EF4-FFF2-40B4-BE49-F238E27FC236}">
                  <a16:creationId xmlns:a16="http://schemas.microsoft.com/office/drawing/2014/main" id="{1C965EAC-C93B-2D4D-DEB6-16358DE3D4DB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13D2AAA-292F-3E23-72B9-51284E3BF058}"/>
              </a:ext>
            </a:extLst>
          </p:cNvPr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6747CBE-0BE0-41B6-8C5B-95283BE1C3A5}"/>
              </a:ext>
            </a:extLst>
          </p:cNvPr>
          <p:cNvCxnSpPr>
            <a:cxnSpLocks/>
            <a:stCxn id="126" idx="0"/>
            <a:endCxn id="129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469F837-1A2F-30F4-02C8-BFBA57906B84}"/>
              </a:ext>
            </a:extLst>
          </p:cNvPr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21F961D-8E1F-7E70-F244-DDB17EEB671D}"/>
              </a:ext>
            </a:extLst>
          </p:cNvPr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892491B-8E4D-532F-739B-F406937D7187}"/>
              </a:ext>
            </a:extLst>
          </p:cNvPr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FE9480-F43E-FCF9-7D18-1EC2EB71D239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Rounded Rectangle 196">
            <a:extLst>
              <a:ext uri="{FF2B5EF4-FFF2-40B4-BE49-F238E27FC236}">
                <a16:creationId xmlns:a16="http://schemas.microsoft.com/office/drawing/2014/main" id="{23634743-CF61-1ADE-B22C-C31C895092B1}"/>
              </a:ext>
            </a:extLst>
          </p:cNvPr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ounded Rectangle 197">
            <a:extLst>
              <a:ext uri="{FF2B5EF4-FFF2-40B4-BE49-F238E27FC236}">
                <a16:creationId xmlns:a16="http://schemas.microsoft.com/office/drawing/2014/main" id="{69A0D8CF-0575-4716-4D19-56990E45464B}"/>
              </a:ext>
            </a:extLst>
          </p:cNvPr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05" name="Rounded Rectangle 198">
            <a:extLst>
              <a:ext uri="{FF2B5EF4-FFF2-40B4-BE49-F238E27FC236}">
                <a16:creationId xmlns:a16="http://schemas.microsoft.com/office/drawing/2014/main" id="{3845A00E-517B-8198-70D4-CA25FAC1013E}"/>
              </a:ext>
            </a:extLst>
          </p:cNvPr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95EE57-811D-B94B-E7A7-8817B62BF783}"/>
              </a:ext>
            </a:extLst>
          </p:cNvPr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107" name="Rounded Rectangle 200">
            <a:extLst>
              <a:ext uri="{FF2B5EF4-FFF2-40B4-BE49-F238E27FC236}">
                <a16:creationId xmlns:a16="http://schemas.microsoft.com/office/drawing/2014/main" id="{95D52961-1414-F777-F6CF-30F1F38CB001}"/>
              </a:ext>
            </a:extLst>
          </p:cNvPr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108" name="Rounded Rectangle 201">
            <a:extLst>
              <a:ext uri="{FF2B5EF4-FFF2-40B4-BE49-F238E27FC236}">
                <a16:creationId xmlns:a16="http://schemas.microsoft.com/office/drawing/2014/main" id="{26E49835-C2E2-25D7-AE49-A4EF7E3DD605}"/>
              </a:ext>
            </a:extLst>
          </p:cNvPr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109" name="Rounded Rectangle 202">
            <a:extLst>
              <a:ext uri="{FF2B5EF4-FFF2-40B4-BE49-F238E27FC236}">
                <a16:creationId xmlns:a16="http://schemas.microsoft.com/office/drawing/2014/main" id="{2D960CAA-E382-7297-F32C-2D597CDE085C}"/>
              </a:ext>
            </a:extLst>
          </p:cNvPr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110" name="Rounded Rectangle 203">
            <a:extLst>
              <a:ext uri="{FF2B5EF4-FFF2-40B4-BE49-F238E27FC236}">
                <a16:creationId xmlns:a16="http://schemas.microsoft.com/office/drawing/2014/main" id="{32BF2891-50C7-4636-97E0-318BCC2517E5}"/>
              </a:ext>
            </a:extLst>
          </p:cNvPr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111" name="Rounded Rectangle 204">
            <a:extLst>
              <a:ext uri="{FF2B5EF4-FFF2-40B4-BE49-F238E27FC236}">
                <a16:creationId xmlns:a16="http://schemas.microsoft.com/office/drawing/2014/main" id="{D3110461-2F3E-0853-73A1-EF8FA0A4129B}"/>
              </a:ext>
            </a:extLst>
          </p:cNvPr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112" name="Rounded Rectangle 205">
            <a:extLst>
              <a:ext uri="{FF2B5EF4-FFF2-40B4-BE49-F238E27FC236}">
                <a16:creationId xmlns:a16="http://schemas.microsoft.com/office/drawing/2014/main" id="{F9EF7A84-8A33-9003-7D06-1DF733764C49}"/>
              </a:ext>
            </a:extLst>
          </p:cNvPr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13" name="Rounded Rectangle 206">
            <a:extLst>
              <a:ext uri="{FF2B5EF4-FFF2-40B4-BE49-F238E27FC236}">
                <a16:creationId xmlns:a16="http://schemas.microsoft.com/office/drawing/2014/main" id="{9E4542EB-DE75-29B3-C01B-E821814501E2}"/>
              </a:ext>
            </a:extLst>
          </p:cNvPr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14" name="Rounded Rectangle 207">
            <a:extLst>
              <a:ext uri="{FF2B5EF4-FFF2-40B4-BE49-F238E27FC236}">
                <a16:creationId xmlns:a16="http://schemas.microsoft.com/office/drawing/2014/main" id="{76583679-AC3B-9528-2F78-483BF3318E39}"/>
              </a:ext>
            </a:extLst>
          </p:cNvPr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15" name="Rounded Rectangle 208">
            <a:extLst>
              <a:ext uri="{FF2B5EF4-FFF2-40B4-BE49-F238E27FC236}">
                <a16:creationId xmlns:a16="http://schemas.microsoft.com/office/drawing/2014/main" id="{71ACE49B-BF63-B5F0-DD5B-94CD62B0C9B7}"/>
              </a:ext>
            </a:extLst>
          </p:cNvPr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116" name="Rounded Rectangle 209">
            <a:extLst>
              <a:ext uri="{FF2B5EF4-FFF2-40B4-BE49-F238E27FC236}">
                <a16:creationId xmlns:a16="http://schemas.microsoft.com/office/drawing/2014/main" id="{A4E751E1-D860-18E8-4E6B-189A91FB8AFE}"/>
              </a:ext>
            </a:extLst>
          </p:cNvPr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117" name="Rounded Rectangle 210">
            <a:extLst>
              <a:ext uri="{FF2B5EF4-FFF2-40B4-BE49-F238E27FC236}">
                <a16:creationId xmlns:a16="http://schemas.microsoft.com/office/drawing/2014/main" id="{0E6FD306-A8EE-BF04-6D20-AD37F80ECED1}"/>
              </a:ext>
            </a:extLst>
          </p:cNvPr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118" name="Elbow Connector 211">
            <a:extLst>
              <a:ext uri="{FF2B5EF4-FFF2-40B4-BE49-F238E27FC236}">
                <a16:creationId xmlns:a16="http://schemas.microsoft.com/office/drawing/2014/main" id="{E12B458D-CAFC-3D71-B3F3-7154F74C8BE9}"/>
              </a:ext>
            </a:extLst>
          </p:cNvPr>
          <p:cNvCxnSpPr>
            <a:cxnSpLocks/>
            <a:stCxn id="107" idx="0"/>
            <a:endCxn id="112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Elbow Connector 212">
            <a:extLst>
              <a:ext uri="{FF2B5EF4-FFF2-40B4-BE49-F238E27FC236}">
                <a16:creationId xmlns:a16="http://schemas.microsoft.com/office/drawing/2014/main" id="{4B37675C-4217-6CBD-3A92-D508D78811C9}"/>
              </a:ext>
            </a:extLst>
          </p:cNvPr>
          <p:cNvCxnSpPr>
            <a:cxnSpLocks/>
            <a:stCxn id="108" idx="0"/>
            <a:endCxn id="112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Elbow Connector 213">
            <a:extLst>
              <a:ext uri="{FF2B5EF4-FFF2-40B4-BE49-F238E27FC236}">
                <a16:creationId xmlns:a16="http://schemas.microsoft.com/office/drawing/2014/main" id="{1FB82FED-7E65-CE75-609F-81767C65A75C}"/>
              </a:ext>
            </a:extLst>
          </p:cNvPr>
          <p:cNvCxnSpPr>
            <a:cxnSpLocks/>
            <a:stCxn id="109" idx="0"/>
            <a:endCxn id="113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Elbow Connector 214">
            <a:extLst>
              <a:ext uri="{FF2B5EF4-FFF2-40B4-BE49-F238E27FC236}">
                <a16:creationId xmlns:a16="http://schemas.microsoft.com/office/drawing/2014/main" id="{27CE8651-6485-D252-80DE-133308D1F556}"/>
              </a:ext>
            </a:extLst>
          </p:cNvPr>
          <p:cNvCxnSpPr>
            <a:cxnSpLocks/>
            <a:stCxn id="110" idx="0"/>
            <a:endCxn id="113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Elbow Connector 215">
            <a:extLst>
              <a:ext uri="{FF2B5EF4-FFF2-40B4-BE49-F238E27FC236}">
                <a16:creationId xmlns:a16="http://schemas.microsoft.com/office/drawing/2014/main" id="{AC0C3EE2-7C29-9AC1-5758-6215FE2E9204}"/>
              </a:ext>
            </a:extLst>
          </p:cNvPr>
          <p:cNvCxnSpPr>
            <a:cxnSpLocks/>
            <a:stCxn id="111" idx="0"/>
            <a:endCxn id="115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0CAE77-80E9-4E17-5D84-355A16DD6F5B}"/>
              </a:ext>
            </a:extLst>
          </p:cNvPr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Elbow Connector 217">
            <a:extLst>
              <a:ext uri="{FF2B5EF4-FFF2-40B4-BE49-F238E27FC236}">
                <a16:creationId xmlns:a16="http://schemas.microsoft.com/office/drawing/2014/main" id="{4693A93F-204A-7758-E345-CC8F8BE5FE4D}"/>
              </a:ext>
            </a:extLst>
          </p:cNvPr>
          <p:cNvCxnSpPr>
            <a:cxnSpLocks/>
            <a:stCxn id="114" idx="3"/>
            <a:endCxn id="104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25" name="Rounded Rectangle 218">
            <a:extLst>
              <a:ext uri="{FF2B5EF4-FFF2-40B4-BE49-F238E27FC236}">
                <a16:creationId xmlns:a16="http://schemas.microsoft.com/office/drawing/2014/main" id="{6C6E0E8D-4C06-C936-09D7-9D5F8858C273}"/>
              </a:ext>
            </a:extLst>
          </p:cNvPr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126" name="Rounded Rectangle 219">
            <a:extLst>
              <a:ext uri="{FF2B5EF4-FFF2-40B4-BE49-F238E27FC236}">
                <a16:creationId xmlns:a16="http://schemas.microsoft.com/office/drawing/2014/main" id="{9C234C46-1249-6C54-518B-646451CC2CE3}"/>
              </a:ext>
            </a:extLst>
          </p:cNvPr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127" name="Elbow Connector 229">
            <a:extLst>
              <a:ext uri="{FF2B5EF4-FFF2-40B4-BE49-F238E27FC236}">
                <a16:creationId xmlns:a16="http://schemas.microsoft.com/office/drawing/2014/main" id="{EC604449-7470-76E3-DF29-6D1A4C904A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Rounded Rectangle 230">
            <a:extLst>
              <a:ext uri="{FF2B5EF4-FFF2-40B4-BE49-F238E27FC236}">
                <a16:creationId xmlns:a16="http://schemas.microsoft.com/office/drawing/2014/main" id="{D33E36DF-FA8C-7CEE-33FF-8228DD841B72}"/>
              </a:ext>
            </a:extLst>
          </p:cNvPr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129" name="Rounded Rectangle 231">
            <a:extLst>
              <a:ext uri="{FF2B5EF4-FFF2-40B4-BE49-F238E27FC236}">
                <a16:creationId xmlns:a16="http://schemas.microsoft.com/office/drawing/2014/main" id="{1A4920C5-E4E7-B88B-19E8-B46DBC9FD639}"/>
              </a:ext>
            </a:extLst>
          </p:cNvPr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Chevron 233">
            <a:extLst>
              <a:ext uri="{FF2B5EF4-FFF2-40B4-BE49-F238E27FC236}">
                <a16:creationId xmlns:a16="http://schemas.microsoft.com/office/drawing/2014/main" id="{955C2C09-E7DC-FC71-7E6A-CEF6CE3143DC}"/>
              </a:ext>
            </a:extLst>
          </p:cNvPr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131" name="Rounded Rectangle 75">
            <a:extLst>
              <a:ext uri="{FF2B5EF4-FFF2-40B4-BE49-F238E27FC236}">
                <a16:creationId xmlns:a16="http://schemas.microsoft.com/office/drawing/2014/main" id="{AA80377B-4733-7681-A57B-A8A5AEF5250B}"/>
              </a:ext>
            </a:extLst>
          </p:cNvPr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132" name="Rounded Rectangle 76">
            <a:extLst>
              <a:ext uri="{FF2B5EF4-FFF2-40B4-BE49-F238E27FC236}">
                <a16:creationId xmlns:a16="http://schemas.microsoft.com/office/drawing/2014/main" id="{769F480F-236D-29FA-CA11-C7090CDFEC72}"/>
              </a:ext>
            </a:extLst>
          </p:cNvPr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AutoShape 2" descr="Refresh Vector SVG Icon - SVG Repo">
            <a:extLst>
              <a:ext uri="{FF2B5EF4-FFF2-40B4-BE49-F238E27FC236}">
                <a16:creationId xmlns:a16="http://schemas.microsoft.com/office/drawing/2014/main" id="{C4B52CFB-781D-6527-F4BF-E57EFE3F1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ounded Rectangle 205">
            <a:extLst>
              <a:ext uri="{FF2B5EF4-FFF2-40B4-BE49-F238E27FC236}">
                <a16:creationId xmlns:a16="http://schemas.microsoft.com/office/drawing/2014/main" id="{4D0496EA-5B6B-6616-D41F-4848E1A08D82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35" name="Rounded Rectangle 206">
            <a:extLst>
              <a:ext uri="{FF2B5EF4-FFF2-40B4-BE49-F238E27FC236}">
                <a16:creationId xmlns:a16="http://schemas.microsoft.com/office/drawing/2014/main" id="{F5746ED5-AA8A-0F2E-07B1-E70308B9DB05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36" name="Rounded Rectangle 207">
            <a:extLst>
              <a:ext uri="{FF2B5EF4-FFF2-40B4-BE49-F238E27FC236}">
                <a16:creationId xmlns:a16="http://schemas.microsoft.com/office/drawing/2014/main" id="{8D98EB80-C30C-4A88-45CB-41FD6D0AFC3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37" name="Rounded Rectangle 209">
            <a:extLst>
              <a:ext uri="{FF2B5EF4-FFF2-40B4-BE49-F238E27FC236}">
                <a16:creationId xmlns:a16="http://schemas.microsoft.com/office/drawing/2014/main" id="{1007CB37-849E-5E7D-0886-352E7A681894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E735EB-6AD6-5992-0B90-6D4E7E12A7C1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39" name="Arrow: U-Turn 138">
              <a:extLst>
                <a:ext uri="{FF2B5EF4-FFF2-40B4-BE49-F238E27FC236}">
                  <a16:creationId xmlns:a16="http://schemas.microsoft.com/office/drawing/2014/main" id="{D47C4F14-72D3-3367-751C-8B546C195569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Arrow: U-Turn 139">
              <a:extLst>
                <a:ext uri="{FF2B5EF4-FFF2-40B4-BE49-F238E27FC236}">
                  <a16:creationId xmlns:a16="http://schemas.microsoft.com/office/drawing/2014/main" id="{3ED4AC04-9491-8C71-16D1-568F7AC23EA9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Chevron 106">
            <a:extLst>
              <a:ext uri="{FF2B5EF4-FFF2-40B4-BE49-F238E27FC236}">
                <a16:creationId xmlns:a16="http://schemas.microsoft.com/office/drawing/2014/main" id="{646E49DA-1FC7-81AE-8E99-C38804625BD3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2" name="Chevron 110">
            <a:extLst>
              <a:ext uri="{FF2B5EF4-FFF2-40B4-BE49-F238E27FC236}">
                <a16:creationId xmlns:a16="http://schemas.microsoft.com/office/drawing/2014/main" id="{E178DA2A-F0BA-3D23-A1D6-C17658849936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3" name="Free-form: Shape 142">
            <a:extLst>
              <a:ext uri="{FF2B5EF4-FFF2-40B4-BE49-F238E27FC236}">
                <a16:creationId xmlns:a16="http://schemas.microsoft.com/office/drawing/2014/main" id="{029BF7A3-C347-F173-3B42-A7897344D5EB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4" name="Free-form: Shape 143">
            <a:extLst>
              <a:ext uri="{FF2B5EF4-FFF2-40B4-BE49-F238E27FC236}">
                <a16:creationId xmlns:a16="http://schemas.microsoft.com/office/drawing/2014/main" id="{0EEC5C8A-1114-1823-504E-08E647869ECD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Free-form: Shape 144">
            <a:extLst>
              <a:ext uri="{FF2B5EF4-FFF2-40B4-BE49-F238E27FC236}">
                <a16:creationId xmlns:a16="http://schemas.microsoft.com/office/drawing/2014/main" id="{FFA11559-90F2-527F-78A0-85A33367FF28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178D04A-DDAB-5B30-61BF-447ABA9210D6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7E771F-DF2B-5D93-AE9C-1B64B4199F38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-form: Shape 147">
            <a:extLst>
              <a:ext uri="{FF2B5EF4-FFF2-40B4-BE49-F238E27FC236}">
                <a16:creationId xmlns:a16="http://schemas.microsoft.com/office/drawing/2014/main" id="{DCB492B5-E872-E0F1-2C64-E7474E7BF132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8155B6E-30B6-2ED6-E6E8-979086A200DA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D00609-A43B-3229-76AA-92B853A5191E}"/>
              </a:ext>
            </a:extLst>
          </p:cNvPr>
          <p:cNvSpPr/>
          <p:nvPr/>
        </p:nvSpPr>
        <p:spPr>
          <a:xfrm>
            <a:off x="113305" y="1454424"/>
            <a:ext cx="12078696" cy="50987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Chevron 227">
            <a:extLst>
              <a:ext uri="{FF2B5EF4-FFF2-40B4-BE49-F238E27FC236}">
                <a16:creationId xmlns:a16="http://schemas.microsoft.com/office/drawing/2014/main" id="{3D7AA9A8-E54A-0026-FD38-0EB0E5750870}"/>
              </a:ext>
            </a:extLst>
          </p:cNvPr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36F72C-42CD-F624-6A62-6A90DBD4B9B0}"/>
              </a:ext>
            </a:extLst>
          </p:cNvPr>
          <p:cNvGrpSpPr/>
          <p:nvPr/>
        </p:nvGrpSpPr>
        <p:grpSpPr>
          <a:xfrm>
            <a:off x="688272" y="2534413"/>
            <a:ext cx="10828425" cy="1089784"/>
            <a:chOff x="683877" y="2540573"/>
            <a:chExt cx="10828425" cy="1089784"/>
          </a:xfrm>
        </p:grpSpPr>
        <p:sp>
          <p:nvSpPr>
            <p:cNvPr id="35" name="Rounded Rectangle 200">
              <a:extLst>
                <a:ext uri="{FF2B5EF4-FFF2-40B4-BE49-F238E27FC236}">
                  <a16:creationId xmlns:a16="http://schemas.microsoft.com/office/drawing/2014/main" id="{F9AB6586-4344-680E-A1EB-AE27734E5AE5}"/>
                </a:ext>
              </a:extLst>
            </p:cNvPr>
            <p:cNvSpPr/>
            <p:nvPr/>
          </p:nvSpPr>
          <p:spPr>
            <a:xfrm>
              <a:off x="683877" y="2540574"/>
              <a:ext cx="1127729" cy="1089782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Conduct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Literature Review,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Games Review, Knowledge Survey, Lessons Survey</a:t>
              </a:r>
            </a:p>
          </p:txBody>
        </p:sp>
        <p:sp>
          <p:nvSpPr>
            <p:cNvPr id="36" name="Rounded Rectangle 201">
              <a:extLst>
                <a:ext uri="{FF2B5EF4-FFF2-40B4-BE49-F238E27FC236}">
                  <a16:creationId xmlns:a16="http://schemas.microsoft.com/office/drawing/2014/main" id="{0E4D287F-30B5-E466-8956-FF5F2CC9DF35}"/>
                </a:ext>
              </a:extLst>
            </p:cNvPr>
            <p:cNvSpPr/>
            <p:nvPr/>
          </p:nvSpPr>
          <p:spPr>
            <a:xfrm>
              <a:off x="1900179" y="2540574"/>
              <a:ext cx="1177721" cy="1089782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720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Gap or Problem in Understanding</a:t>
              </a:r>
            </a:p>
            <a:p>
              <a:pPr marL="0" marR="0" lvl="0" indent="0" algn="l" defTabSz="720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Propose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Candidate Research Question (RQ) or Puzzle (RP) </a:t>
              </a:r>
            </a:p>
          </p:txBody>
        </p:sp>
        <p:sp>
          <p:nvSpPr>
            <p:cNvPr id="47" name="Rounded Rectangle 202">
              <a:extLst>
                <a:ext uri="{FF2B5EF4-FFF2-40B4-BE49-F238E27FC236}">
                  <a16:creationId xmlns:a16="http://schemas.microsoft.com/office/drawing/2014/main" id="{6D16BF51-71DB-6398-B2B8-82B25A0F8A1D}"/>
                </a:ext>
              </a:extLst>
            </p:cNvPr>
            <p:cNvSpPr/>
            <p:nvPr/>
          </p:nvSpPr>
          <p:spPr>
            <a:xfrm>
              <a:off x="3268164" y="2540573"/>
              <a:ext cx="1162364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Confirm: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RQ or RP can be addressed by game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Create: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Hypotheses or expectations</a:t>
              </a:r>
            </a:p>
          </p:txBody>
        </p:sp>
        <p:sp>
          <p:nvSpPr>
            <p:cNvPr id="48" name="Rounded Rectangle 203">
              <a:extLst>
                <a:ext uri="{FF2B5EF4-FFF2-40B4-BE49-F238E27FC236}">
                  <a16:creationId xmlns:a16="http://schemas.microsoft.com/office/drawing/2014/main" id="{46AB599B-E495-CCC5-1611-DCDA15D559C1}"/>
                </a:ext>
              </a:extLst>
            </p:cNvPr>
            <p:cNvSpPr/>
            <p:nvPr/>
          </p:nvSpPr>
          <p:spPr>
            <a:xfrm>
              <a:off x="4559919" y="2540573"/>
              <a:ext cx="1287589" cy="1089784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 and Confirm: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Analytical approach and collection methods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Source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Required SQEP (Blue and Red)</a:t>
              </a:r>
            </a:p>
          </p:txBody>
        </p:sp>
        <p:sp>
          <p:nvSpPr>
            <p:cNvPr id="49" name="Rounded Rectangle 204">
              <a:extLst>
                <a:ext uri="{FF2B5EF4-FFF2-40B4-BE49-F238E27FC236}">
                  <a16:creationId xmlns:a16="http://schemas.microsoft.com/office/drawing/2014/main" id="{D33158D9-04AF-1F54-D6D5-5E4ABABA95BB}"/>
                </a:ext>
              </a:extLst>
            </p:cNvPr>
            <p:cNvSpPr/>
            <p:nvPr/>
          </p:nvSpPr>
          <p:spPr>
            <a:xfrm>
              <a:off x="7986131" y="2540573"/>
              <a:ext cx="2081409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Assess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Employ analytical approach to collected data, moderate results, re-analyse to determine outputs</a:t>
              </a:r>
            </a:p>
          </p:txBody>
        </p:sp>
        <p:sp>
          <p:nvSpPr>
            <p:cNvPr id="50" name="Rounded Rectangle 230">
              <a:extLst>
                <a:ext uri="{FF2B5EF4-FFF2-40B4-BE49-F238E27FC236}">
                  <a16:creationId xmlns:a16="http://schemas.microsoft.com/office/drawing/2014/main" id="{D96E8A1A-16D5-BF63-E46A-38B66A1F4C78}"/>
                </a:ext>
              </a:extLst>
            </p:cNvPr>
            <p:cNvSpPr/>
            <p:nvPr/>
          </p:nvSpPr>
          <p:spPr>
            <a:xfrm>
              <a:off x="10230420" y="2540573"/>
              <a:ext cx="1281882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Verify Findings: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Relate to RQ/P, Lit Review and/or Knowledge Survey and/or Lessons</a:t>
              </a:r>
            </a:p>
          </p:txBody>
        </p:sp>
        <p:sp>
          <p:nvSpPr>
            <p:cNvPr id="51" name="Rounded Rectangle 231">
              <a:extLst>
                <a:ext uri="{FF2B5EF4-FFF2-40B4-BE49-F238E27FC236}">
                  <a16:creationId xmlns:a16="http://schemas.microsoft.com/office/drawing/2014/main" id="{27163CFD-8620-EEEB-C56B-044110D7B28C}"/>
                </a:ext>
              </a:extLst>
            </p:cNvPr>
            <p:cNvSpPr/>
            <p:nvPr/>
          </p:nvSpPr>
          <p:spPr>
            <a:xfrm>
              <a:off x="6247928" y="2540573"/>
              <a:ext cx="1292710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4000" r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Collect: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Employ data collection methods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45A550-AF35-1D17-6AE6-2505BF2271F5}"/>
              </a:ext>
            </a:extLst>
          </p:cNvPr>
          <p:cNvGrpSpPr/>
          <p:nvPr/>
        </p:nvGrpSpPr>
        <p:grpSpPr>
          <a:xfrm>
            <a:off x="3152220" y="6253841"/>
            <a:ext cx="2224795" cy="261610"/>
            <a:chOff x="775018" y="5936239"/>
            <a:chExt cx="1441861" cy="26161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32523C-611D-FAEE-C6D8-263AD84859F4}"/>
                </a:ext>
              </a:extLst>
            </p:cNvPr>
            <p:cNvSpPr/>
            <p:nvPr/>
          </p:nvSpPr>
          <p:spPr>
            <a:xfrm>
              <a:off x="775018" y="5948172"/>
              <a:ext cx="228600" cy="23774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947827-BC9D-5908-9EF8-6E2DA7F2A89B}"/>
                </a:ext>
              </a:extLst>
            </p:cNvPr>
            <p:cNvSpPr txBox="1"/>
            <p:nvPr/>
          </p:nvSpPr>
          <p:spPr>
            <a:xfrm>
              <a:off x="987937" y="5936239"/>
              <a:ext cx="1228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Analysis Activities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B9F17-4470-BFA9-A94B-967D07A12D8C}"/>
              </a:ext>
            </a:extLst>
          </p:cNvPr>
          <p:cNvGrpSpPr/>
          <p:nvPr/>
        </p:nvGrpSpPr>
        <p:grpSpPr>
          <a:xfrm>
            <a:off x="688292" y="3825674"/>
            <a:ext cx="10828424" cy="988003"/>
            <a:chOff x="688292" y="3825674"/>
            <a:chExt cx="10828424" cy="988003"/>
          </a:xfrm>
        </p:grpSpPr>
        <p:sp>
          <p:nvSpPr>
            <p:cNvPr id="2" name="Rounded Rectangle 196">
              <a:extLst>
                <a:ext uri="{FF2B5EF4-FFF2-40B4-BE49-F238E27FC236}">
                  <a16:creationId xmlns:a16="http://schemas.microsoft.com/office/drawing/2014/main" id="{0C9ECDA7-1659-7884-0B43-4186AFAFBB9D}"/>
                </a:ext>
              </a:extLst>
            </p:cNvPr>
            <p:cNvSpPr/>
            <p:nvPr/>
          </p:nvSpPr>
          <p:spPr>
            <a:xfrm>
              <a:off x="688292" y="3825674"/>
              <a:ext cx="2416248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r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Appropriate assurance approach to ensure wargaming activity is fit for purpose, using either the Evidence Framework Approach (EFA) or Validity Framework Approach (VFA)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" name="Rounded Rectangle 197">
              <a:extLst>
                <a:ext uri="{FF2B5EF4-FFF2-40B4-BE49-F238E27FC236}">
                  <a16:creationId xmlns:a16="http://schemas.microsoft.com/office/drawing/2014/main" id="{8B9597A9-9828-F7C9-05A9-D0153966BE92}"/>
                </a:ext>
              </a:extLst>
            </p:cNvPr>
            <p:cNvSpPr/>
            <p:nvPr/>
          </p:nvSpPr>
          <p:spPr>
            <a:xfrm>
              <a:off x="7984362" y="3825675"/>
              <a:ext cx="1065500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Evaluate: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Assess potential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bias in outcomes by reviewing scenario diversity and credibility</a:t>
              </a:r>
            </a:p>
          </p:txBody>
        </p:sp>
        <p:sp>
          <p:nvSpPr>
            <p:cNvPr id="4" name="Rounded Rectangle 198">
              <a:extLst>
                <a:ext uri="{FF2B5EF4-FFF2-40B4-BE49-F238E27FC236}">
                  <a16:creationId xmlns:a16="http://schemas.microsoft.com/office/drawing/2014/main" id="{B27B333C-19FD-CF3C-2D12-7F40DF9D5E1D}"/>
                </a:ext>
              </a:extLst>
            </p:cNvPr>
            <p:cNvSpPr/>
            <p:nvPr/>
          </p:nvSpPr>
          <p:spPr>
            <a:xfrm>
              <a:off x="4573859" y="3825675"/>
              <a:ext cx="1268864" cy="988001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Benchmark: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Use selected approach to assess required quality, validity, and confidence levels</a:t>
              </a:r>
            </a:p>
          </p:txBody>
        </p:sp>
        <p:sp>
          <p:nvSpPr>
            <p:cNvPr id="5" name="Rounded Rectangle 210">
              <a:extLst>
                <a:ext uri="{FF2B5EF4-FFF2-40B4-BE49-F238E27FC236}">
                  <a16:creationId xmlns:a16="http://schemas.microsoft.com/office/drawing/2014/main" id="{7395C7CC-BFF0-1360-54FF-055E334B9E3D}"/>
                </a:ext>
              </a:extLst>
            </p:cNvPr>
            <p:cNvSpPr/>
            <p:nvPr/>
          </p:nvSpPr>
          <p:spPr>
            <a:xfrm>
              <a:off x="10234834" y="3825674"/>
              <a:ext cx="1281882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Assurance: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Use selected approach to evaluate final quality, validity, and confidence levels</a:t>
              </a:r>
            </a:p>
          </p:txBody>
        </p:sp>
        <p:sp>
          <p:nvSpPr>
            <p:cNvPr id="6" name="Rounded Rectangle 218">
              <a:extLst>
                <a:ext uri="{FF2B5EF4-FFF2-40B4-BE49-F238E27FC236}">
                  <a16:creationId xmlns:a16="http://schemas.microsoft.com/office/drawing/2014/main" id="{B9E71B80-BC80-70B4-5449-0892FF722942}"/>
                </a:ext>
              </a:extLst>
            </p:cNvPr>
            <p:cNvSpPr/>
            <p:nvPr/>
          </p:nvSpPr>
          <p:spPr>
            <a:xfrm>
              <a:off x="9112501" y="3825674"/>
              <a:ext cx="958569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Review: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Present preliminary findings to </a:t>
              </a:r>
              <a:r>
                <a:rPr kumimoji="0" lang="en-GB" sz="1000" b="0" i="0" u="none" strike="noStrike" kern="0" cap="none" spc="-2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Commissioner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for validation</a:t>
              </a:r>
            </a:p>
          </p:txBody>
        </p:sp>
        <p:sp>
          <p:nvSpPr>
            <p:cNvPr id="7" name="Rounded Rectangle 219">
              <a:extLst>
                <a:ext uri="{FF2B5EF4-FFF2-40B4-BE49-F238E27FC236}">
                  <a16:creationId xmlns:a16="http://schemas.microsoft.com/office/drawing/2014/main" id="{3DE10272-C36C-3991-802F-E23500A10444}"/>
                </a:ext>
              </a:extLst>
            </p:cNvPr>
            <p:cNvSpPr/>
            <p:nvPr/>
          </p:nvSpPr>
          <p:spPr>
            <a:xfrm>
              <a:off x="6252342" y="3825675"/>
              <a:ext cx="1292710" cy="988001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Quality Assessment: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Ensure accurate and comprehensive data are collected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E12C6B-02D7-F166-5B85-DD480876FC9A}"/>
              </a:ext>
            </a:extLst>
          </p:cNvPr>
          <p:cNvGrpSpPr/>
          <p:nvPr/>
        </p:nvGrpSpPr>
        <p:grpSpPr>
          <a:xfrm>
            <a:off x="4880016" y="6255741"/>
            <a:ext cx="1688456" cy="261610"/>
            <a:chOff x="394907" y="6366270"/>
            <a:chExt cx="1094267" cy="261610"/>
          </a:xfrm>
          <a:solidFill>
            <a:srgbClr val="2D3033">
              <a:lumMod val="50000"/>
              <a:lumOff val="50000"/>
            </a:srgb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00995E-BDF4-4F26-9505-135E341A63E7}"/>
                </a:ext>
              </a:extLst>
            </p:cNvPr>
            <p:cNvSpPr/>
            <p:nvPr/>
          </p:nvSpPr>
          <p:spPr>
            <a:xfrm>
              <a:off x="394907" y="6378203"/>
              <a:ext cx="228600" cy="237744"/>
            </a:xfrm>
            <a:prstGeom prst="rect">
              <a:avLst/>
            </a:prstGeom>
            <a:solidFill>
              <a:srgbClr val="86D2E8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7E3B4-5263-6B11-C8D1-59F4EB3E83C2}"/>
                </a:ext>
              </a:extLst>
            </p:cNvPr>
            <p:cNvSpPr txBox="1"/>
            <p:nvPr/>
          </p:nvSpPr>
          <p:spPr>
            <a:xfrm>
              <a:off x="629602" y="6366270"/>
              <a:ext cx="859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Assurance Activities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9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-0.18079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9A00531-5638-6248-33DC-07DE50A87E51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C3F198-657A-4347-A664-9B5B8194A464}"/>
              </a:ext>
            </a:extLst>
          </p:cNvPr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3300C-7E72-749A-317C-E2AD16934514}"/>
              </a:ext>
            </a:extLst>
          </p:cNvPr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84B11C-5F53-DA49-8A2B-6329A1DF39AE}"/>
              </a:ext>
            </a:extLst>
          </p:cNvPr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87951A-BC86-1DBC-D96C-E1E7AF5CB5E8}"/>
              </a:ext>
            </a:extLst>
          </p:cNvPr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89" name="Chevron 224">
            <a:extLst>
              <a:ext uri="{FF2B5EF4-FFF2-40B4-BE49-F238E27FC236}">
                <a16:creationId xmlns:a16="http://schemas.microsoft.com/office/drawing/2014/main" id="{2E32C5B2-F612-5308-3479-429F3D70B5C8}"/>
              </a:ext>
            </a:extLst>
          </p:cNvPr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Chevron 225">
            <a:extLst>
              <a:ext uri="{FF2B5EF4-FFF2-40B4-BE49-F238E27FC236}">
                <a16:creationId xmlns:a16="http://schemas.microsoft.com/office/drawing/2014/main" id="{83964C2D-8078-F024-2B6D-D5B0218345FE}"/>
              </a:ext>
            </a:extLst>
          </p:cNvPr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91" name="Chevron 226">
            <a:extLst>
              <a:ext uri="{FF2B5EF4-FFF2-40B4-BE49-F238E27FC236}">
                <a16:creationId xmlns:a16="http://schemas.microsoft.com/office/drawing/2014/main" id="{AFC06F69-F138-2F43-E60B-A5490E2EA06F}"/>
              </a:ext>
            </a:extLst>
          </p:cNvPr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DB09B9-1879-172F-BDB8-AA3C689D9E73}"/>
              </a:ext>
            </a:extLst>
          </p:cNvPr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93" name="Pentagon 239">
            <a:extLst>
              <a:ext uri="{FF2B5EF4-FFF2-40B4-BE49-F238E27FC236}">
                <a16:creationId xmlns:a16="http://schemas.microsoft.com/office/drawing/2014/main" id="{801B884C-65D7-3A11-08FF-4A36CD987741}"/>
              </a:ext>
            </a:extLst>
          </p:cNvPr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49E105-7436-747E-B3DF-05DC256CDAF6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3234A0E6-EEF1-66CF-C6BC-602F28A4A47E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Arrow: U-Turn 95">
              <a:extLst>
                <a:ext uri="{FF2B5EF4-FFF2-40B4-BE49-F238E27FC236}">
                  <a16:creationId xmlns:a16="http://schemas.microsoft.com/office/drawing/2014/main" id="{1C965EAC-C93B-2D4D-DEB6-16358DE3D4DB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13D2AAA-292F-3E23-72B9-51284E3BF058}"/>
              </a:ext>
            </a:extLst>
          </p:cNvPr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6747CBE-0BE0-41B6-8C5B-95283BE1C3A5}"/>
              </a:ext>
            </a:extLst>
          </p:cNvPr>
          <p:cNvCxnSpPr>
            <a:cxnSpLocks/>
            <a:stCxn id="126" idx="0"/>
            <a:endCxn id="129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469F837-1A2F-30F4-02C8-BFBA57906B84}"/>
              </a:ext>
            </a:extLst>
          </p:cNvPr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21F961D-8E1F-7E70-F244-DDB17EEB671D}"/>
              </a:ext>
            </a:extLst>
          </p:cNvPr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892491B-8E4D-532F-739B-F406937D7187}"/>
              </a:ext>
            </a:extLst>
          </p:cNvPr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FE9480-F43E-FCF9-7D18-1EC2EB71D239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Rounded Rectangle 196">
            <a:extLst>
              <a:ext uri="{FF2B5EF4-FFF2-40B4-BE49-F238E27FC236}">
                <a16:creationId xmlns:a16="http://schemas.microsoft.com/office/drawing/2014/main" id="{23634743-CF61-1ADE-B22C-C31C895092B1}"/>
              </a:ext>
            </a:extLst>
          </p:cNvPr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ounded Rectangle 197">
            <a:extLst>
              <a:ext uri="{FF2B5EF4-FFF2-40B4-BE49-F238E27FC236}">
                <a16:creationId xmlns:a16="http://schemas.microsoft.com/office/drawing/2014/main" id="{69A0D8CF-0575-4716-4D19-56990E45464B}"/>
              </a:ext>
            </a:extLst>
          </p:cNvPr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05" name="Rounded Rectangle 198">
            <a:extLst>
              <a:ext uri="{FF2B5EF4-FFF2-40B4-BE49-F238E27FC236}">
                <a16:creationId xmlns:a16="http://schemas.microsoft.com/office/drawing/2014/main" id="{3845A00E-517B-8198-70D4-CA25FAC1013E}"/>
              </a:ext>
            </a:extLst>
          </p:cNvPr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95EE57-811D-B94B-E7A7-8817B62BF783}"/>
              </a:ext>
            </a:extLst>
          </p:cNvPr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107" name="Rounded Rectangle 200">
            <a:extLst>
              <a:ext uri="{FF2B5EF4-FFF2-40B4-BE49-F238E27FC236}">
                <a16:creationId xmlns:a16="http://schemas.microsoft.com/office/drawing/2014/main" id="{95D52961-1414-F777-F6CF-30F1F38CB001}"/>
              </a:ext>
            </a:extLst>
          </p:cNvPr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108" name="Rounded Rectangle 201">
            <a:extLst>
              <a:ext uri="{FF2B5EF4-FFF2-40B4-BE49-F238E27FC236}">
                <a16:creationId xmlns:a16="http://schemas.microsoft.com/office/drawing/2014/main" id="{26E49835-C2E2-25D7-AE49-A4EF7E3DD605}"/>
              </a:ext>
            </a:extLst>
          </p:cNvPr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109" name="Rounded Rectangle 202">
            <a:extLst>
              <a:ext uri="{FF2B5EF4-FFF2-40B4-BE49-F238E27FC236}">
                <a16:creationId xmlns:a16="http://schemas.microsoft.com/office/drawing/2014/main" id="{2D960CAA-E382-7297-F32C-2D597CDE085C}"/>
              </a:ext>
            </a:extLst>
          </p:cNvPr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110" name="Rounded Rectangle 203">
            <a:extLst>
              <a:ext uri="{FF2B5EF4-FFF2-40B4-BE49-F238E27FC236}">
                <a16:creationId xmlns:a16="http://schemas.microsoft.com/office/drawing/2014/main" id="{32BF2891-50C7-4636-97E0-318BCC2517E5}"/>
              </a:ext>
            </a:extLst>
          </p:cNvPr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111" name="Rounded Rectangle 204">
            <a:extLst>
              <a:ext uri="{FF2B5EF4-FFF2-40B4-BE49-F238E27FC236}">
                <a16:creationId xmlns:a16="http://schemas.microsoft.com/office/drawing/2014/main" id="{D3110461-2F3E-0853-73A1-EF8FA0A4129B}"/>
              </a:ext>
            </a:extLst>
          </p:cNvPr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112" name="Rounded Rectangle 205">
            <a:extLst>
              <a:ext uri="{FF2B5EF4-FFF2-40B4-BE49-F238E27FC236}">
                <a16:creationId xmlns:a16="http://schemas.microsoft.com/office/drawing/2014/main" id="{F9EF7A84-8A33-9003-7D06-1DF733764C49}"/>
              </a:ext>
            </a:extLst>
          </p:cNvPr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13" name="Rounded Rectangle 206">
            <a:extLst>
              <a:ext uri="{FF2B5EF4-FFF2-40B4-BE49-F238E27FC236}">
                <a16:creationId xmlns:a16="http://schemas.microsoft.com/office/drawing/2014/main" id="{9E4542EB-DE75-29B3-C01B-E821814501E2}"/>
              </a:ext>
            </a:extLst>
          </p:cNvPr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14" name="Rounded Rectangle 207">
            <a:extLst>
              <a:ext uri="{FF2B5EF4-FFF2-40B4-BE49-F238E27FC236}">
                <a16:creationId xmlns:a16="http://schemas.microsoft.com/office/drawing/2014/main" id="{76583679-AC3B-9528-2F78-483BF3318E39}"/>
              </a:ext>
            </a:extLst>
          </p:cNvPr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15" name="Rounded Rectangle 208">
            <a:extLst>
              <a:ext uri="{FF2B5EF4-FFF2-40B4-BE49-F238E27FC236}">
                <a16:creationId xmlns:a16="http://schemas.microsoft.com/office/drawing/2014/main" id="{71ACE49B-BF63-B5F0-DD5B-94CD62B0C9B7}"/>
              </a:ext>
            </a:extLst>
          </p:cNvPr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116" name="Rounded Rectangle 209">
            <a:extLst>
              <a:ext uri="{FF2B5EF4-FFF2-40B4-BE49-F238E27FC236}">
                <a16:creationId xmlns:a16="http://schemas.microsoft.com/office/drawing/2014/main" id="{A4E751E1-D860-18E8-4E6B-189A91FB8AFE}"/>
              </a:ext>
            </a:extLst>
          </p:cNvPr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117" name="Rounded Rectangle 210">
            <a:extLst>
              <a:ext uri="{FF2B5EF4-FFF2-40B4-BE49-F238E27FC236}">
                <a16:creationId xmlns:a16="http://schemas.microsoft.com/office/drawing/2014/main" id="{0E6FD306-A8EE-BF04-6D20-AD37F80ECED1}"/>
              </a:ext>
            </a:extLst>
          </p:cNvPr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118" name="Elbow Connector 211">
            <a:extLst>
              <a:ext uri="{FF2B5EF4-FFF2-40B4-BE49-F238E27FC236}">
                <a16:creationId xmlns:a16="http://schemas.microsoft.com/office/drawing/2014/main" id="{E12B458D-CAFC-3D71-B3F3-7154F74C8BE9}"/>
              </a:ext>
            </a:extLst>
          </p:cNvPr>
          <p:cNvCxnSpPr>
            <a:cxnSpLocks/>
            <a:stCxn id="107" idx="0"/>
            <a:endCxn id="112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Elbow Connector 212">
            <a:extLst>
              <a:ext uri="{FF2B5EF4-FFF2-40B4-BE49-F238E27FC236}">
                <a16:creationId xmlns:a16="http://schemas.microsoft.com/office/drawing/2014/main" id="{4B37675C-4217-6CBD-3A92-D508D78811C9}"/>
              </a:ext>
            </a:extLst>
          </p:cNvPr>
          <p:cNvCxnSpPr>
            <a:cxnSpLocks/>
            <a:stCxn id="108" idx="0"/>
            <a:endCxn id="112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Elbow Connector 213">
            <a:extLst>
              <a:ext uri="{FF2B5EF4-FFF2-40B4-BE49-F238E27FC236}">
                <a16:creationId xmlns:a16="http://schemas.microsoft.com/office/drawing/2014/main" id="{1FB82FED-7E65-CE75-609F-81767C65A75C}"/>
              </a:ext>
            </a:extLst>
          </p:cNvPr>
          <p:cNvCxnSpPr>
            <a:cxnSpLocks/>
            <a:stCxn id="109" idx="0"/>
            <a:endCxn id="113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Elbow Connector 214">
            <a:extLst>
              <a:ext uri="{FF2B5EF4-FFF2-40B4-BE49-F238E27FC236}">
                <a16:creationId xmlns:a16="http://schemas.microsoft.com/office/drawing/2014/main" id="{27CE8651-6485-D252-80DE-133308D1F556}"/>
              </a:ext>
            </a:extLst>
          </p:cNvPr>
          <p:cNvCxnSpPr>
            <a:cxnSpLocks/>
            <a:stCxn id="110" idx="0"/>
            <a:endCxn id="113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Elbow Connector 215">
            <a:extLst>
              <a:ext uri="{FF2B5EF4-FFF2-40B4-BE49-F238E27FC236}">
                <a16:creationId xmlns:a16="http://schemas.microsoft.com/office/drawing/2014/main" id="{AC0C3EE2-7C29-9AC1-5758-6215FE2E9204}"/>
              </a:ext>
            </a:extLst>
          </p:cNvPr>
          <p:cNvCxnSpPr>
            <a:cxnSpLocks/>
            <a:stCxn id="111" idx="0"/>
            <a:endCxn id="115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0CAE77-80E9-4E17-5D84-355A16DD6F5B}"/>
              </a:ext>
            </a:extLst>
          </p:cNvPr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Elbow Connector 217">
            <a:extLst>
              <a:ext uri="{FF2B5EF4-FFF2-40B4-BE49-F238E27FC236}">
                <a16:creationId xmlns:a16="http://schemas.microsoft.com/office/drawing/2014/main" id="{4693A93F-204A-7758-E345-CC8F8BE5FE4D}"/>
              </a:ext>
            </a:extLst>
          </p:cNvPr>
          <p:cNvCxnSpPr>
            <a:cxnSpLocks/>
            <a:stCxn id="114" idx="3"/>
            <a:endCxn id="104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25" name="Rounded Rectangle 218">
            <a:extLst>
              <a:ext uri="{FF2B5EF4-FFF2-40B4-BE49-F238E27FC236}">
                <a16:creationId xmlns:a16="http://schemas.microsoft.com/office/drawing/2014/main" id="{6C6E0E8D-4C06-C936-09D7-9D5F8858C273}"/>
              </a:ext>
            </a:extLst>
          </p:cNvPr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126" name="Rounded Rectangle 219">
            <a:extLst>
              <a:ext uri="{FF2B5EF4-FFF2-40B4-BE49-F238E27FC236}">
                <a16:creationId xmlns:a16="http://schemas.microsoft.com/office/drawing/2014/main" id="{9C234C46-1249-6C54-518B-646451CC2CE3}"/>
              </a:ext>
            </a:extLst>
          </p:cNvPr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127" name="Elbow Connector 229">
            <a:extLst>
              <a:ext uri="{FF2B5EF4-FFF2-40B4-BE49-F238E27FC236}">
                <a16:creationId xmlns:a16="http://schemas.microsoft.com/office/drawing/2014/main" id="{EC604449-7470-76E3-DF29-6D1A4C904A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Rounded Rectangle 230">
            <a:extLst>
              <a:ext uri="{FF2B5EF4-FFF2-40B4-BE49-F238E27FC236}">
                <a16:creationId xmlns:a16="http://schemas.microsoft.com/office/drawing/2014/main" id="{D33E36DF-FA8C-7CEE-33FF-8228DD841B72}"/>
              </a:ext>
            </a:extLst>
          </p:cNvPr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129" name="Rounded Rectangle 231">
            <a:extLst>
              <a:ext uri="{FF2B5EF4-FFF2-40B4-BE49-F238E27FC236}">
                <a16:creationId xmlns:a16="http://schemas.microsoft.com/office/drawing/2014/main" id="{1A4920C5-E4E7-B88B-19E8-B46DBC9FD639}"/>
              </a:ext>
            </a:extLst>
          </p:cNvPr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Chevron 233">
            <a:extLst>
              <a:ext uri="{FF2B5EF4-FFF2-40B4-BE49-F238E27FC236}">
                <a16:creationId xmlns:a16="http://schemas.microsoft.com/office/drawing/2014/main" id="{955C2C09-E7DC-FC71-7E6A-CEF6CE3143DC}"/>
              </a:ext>
            </a:extLst>
          </p:cNvPr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131" name="Rounded Rectangle 75">
            <a:extLst>
              <a:ext uri="{FF2B5EF4-FFF2-40B4-BE49-F238E27FC236}">
                <a16:creationId xmlns:a16="http://schemas.microsoft.com/office/drawing/2014/main" id="{AA80377B-4733-7681-A57B-A8A5AEF5250B}"/>
              </a:ext>
            </a:extLst>
          </p:cNvPr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132" name="Rounded Rectangle 76">
            <a:extLst>
              <a:ext uri="{FF2B5EF4-FFF2-40B4-BE49-F238E27FC236}">
                <a16:creationId xmlns:a16="http://schemas.microsoft.com/office/drawing/2014/main" id="{769F480F-236D-29FA-CA11-C7090CDFEC72}"/>
              </a:ext>
            </a:extLst>
          </p:cNvPr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AutoShape 2" descr="Refresh Vector SVG Icon - SVG Repo">
            <a:extLst>
              <a:ext uri="{FF2B5EF4-FFF2-40B4-BE49-F238E27FC236}">
                <a16:creationId xmlns:a16="http://schemas.microsoft.com/office/drawing/2014/main" id="{C4B52CFB-781D-6527-F4BF-E57EFE3F1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ounded Rectangle 205">
            <a:extLst>
              <a:ext uri="{FF2B5EF4-FFF2-40B4-BE49-F238E27FC236}">
                <a16:creationId xmlns:a16="http://schemas.microsoft.com/office/drawing/2014/main" id="{4D0496EA-5B6B-6616-D41F-4848E1A08D82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35" name="Rounded Rectangle 206">
            <a:extLst>
              <a:ext uri="{FF2B5EF4-FFF2-40B4-BE49-F238E27FC236}">
                <a16:creationId xmlns:a16="http://schemas.microsoft.com/office/drawing/2014/main" id="{F5746ED5-AA8A-0F2E-07B1-E70308B9DB05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36" name="Rounded Rectangle 207">
            <a:extLst>
              <a:ext uri="{FF2B5EF4-FFF2-40B4-BE49-F238E27FC236}">
                <a16:creationId xmlns:a16="http://schemas.microsoft.com/office/drawing/2014/main" id="{8D98EB80-C30C-4A88-45CB-41FD6D0AFC3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37" name="Rounded Rectangle 209">
            <a:extLst>
              <a:ext uri="{FF2B5EF4-FFF2-40B4-BE49-F238E27FC236}">
                <a16:creationId xmlns:a16="http://schemas.microsoft.com/office/drawing/2014/main" id="{1007CB37-849E-5E7D-0886-352E7A681894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E735EB-6AD6-5992-0B90-6D4E7E12A7C1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39" name="Arrow: U-Turn 138">
              <a:extLst>
                <a:ext uri="{FF2B5EF4-FFF2-40B4-BE49-F238E27FC236}">
                  <a16:creationId xmlns:a16="http://schemas.microsoft.com/office/drawing/2014/main" id="{D47C4F14-72D3-3367-751C-8B546C195569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Arrow: U-Turn 139">
              <a:extLst>
                <a:ext uri="{FF2B5EF4-FFF2-40B4-BE49-F238E27FC236}">
                  <a16:creationId xmlns:a16="http://schemas.microsoft.com/office/drawing/2014/main" id="{3ED4AC04-9491-8C71-16D1-568F7AC23EA9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Chevron 106">
            <a:extLst>
              <a:ext uri="{FF2B5EF4-FFF2-40B4-BE49-F238E27FC236}">
                <a16:creationId xmlns:a16="http://schemas.microsoft.com/office/drawing/2014/main" id="{646E49DA-1FC7-81AE-8E99-C38804625BD3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2" name="Chevron 110">
            <a:extLst>
              <a:ext uri="{FF2B5EF4-FFF2-40B4-BE49-F238E27FC236}">
                <a16:creationId xmlns:a16="http://schemas.microsoft.com/office/drawing/2014/main" id="{E178DA2A-F0BA-3D23-A1D6-C17658849936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3" name="Free-form: Shape 142">
            <a:extLst>
              <a:ext uri="{FF2B5EF4-FFF2-40B4-BE49-F238E27FC236}">
                <a16:creationId xmlns:a16="http://schemas.microsoft.com/office/drawing/2014/main" id="{029BF7A3-C347-F173-3B42-A7897344D5EB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4" name="Free-form: Shape 143">
            <a:extLst>
              <a:ext uri="{FF2B5EF4-FFF2-40B4-BE49-F238E27FC236}">
                <a16:creationId xmlns:a16="http://schemas.microsoft.com/office/drawing/2014/main" id="{0EEC5C8A-1114-1823-504E-08E647869ECD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Free-form: Shape 144">
            <a:extLst>
              <a:ext uri="{FF2B5EF4-FFF2-40B4-BE49-F238E27FC236}">
                <a16:creationId xmlns:a16="http://schemas.microsoft.com/office/drawing/2014/main" id="{FFA11559-90F2-527F-78A0-85A33367FF28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178D04A-DDAB-5B30-61BF-447ABA9210D6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7E771F-DF2B-5D93-AE9C-1B64B4199F38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-form: Shape 147">
            <a:extLst>
              <a:ext uri="{FF2B5EF4-FFF2-40B4-BE49-F238E27FC236}">
                <a16:creationId xmlns:a16="http://schemas.microsoft.com/office/drawing/2014/main" id="{DCB492B5-E872-E0F1-2C64-E7474E7BF132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D00609-A43B-3229-76AA-92B853A5191E}"/>
              </a:ext>
            </a:extLst>
          </p:cNvPr>
          <p:cNvSpPr/>
          <p:nvPr/>
        </p:nvSpPr>
        <p:spPr>
          <a:xfrm>
            <a:off x="661820" y="1454424"/>
            <a:ext cx="11029006" cy="34802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Chevron 227">
            <a:extLst>
              <a:ext uri="{FF2B5EF4-FFF2-40B4-BE49-F238E27FC236}">
                <a16:creationId xmlns:a16="http://schemas.microsoft.com/office/drawing/2014/main" id="{3D7AA9A8-E54A-0026-FD38-0EB0E5750870}"/>
              </a:ext>
            </a:extLst>
          </p:cNvPr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6B9F17-4470-BFA9-A94B-967D07A12D8C}"/>
              </a:ext>
            </a:extLst>
          </p:cNvPr>
          <p:cNvGrpSpPr/>
          <p:nvPr/>
        </p:nvGrpSpPr>
        <p:grpSpPr>
          <a:xfrm>
            <a:off x="688292" y="2583543"/>
            <a:ext cx="10828424" cy="988003"/>
            <a:chOff x="688292" y="3825674"/>
            <a:chExt cx="10828424" cy="988003"/>
          </a:xfrm>
        </p:grpSpPr>
        <p:sp>
          <p:nvSpPr>
            <p:cNvPr id="2" name="Rounded Rectangle 196">
              <a:extLst>
                <a:ext uri="{FF2B5EF4-FFF2-40B4-BE49-F238E27FC236}">
                  <a16:creationId xmlns:a16="http://schemas.microsoft.com/office/drawing/2014/main" id="{0C9ECDA7-1659-7884-0B43-4186AFAFBB9D}"/>
                </a:ext>
              </a:extLst>
            </p:cNvPr>
            <p:cNvSpPr/>
            <p:nvPr/>
          </p:nvSpPr>
          <p:spPr>
            <a:xfrm>
              <a:off x="688292" y="3825674"/>
              <a:ext cx="2416248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r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Appropriate assurance approach to ensure wargaming activity is fit for purpose, using either the Evidence Framework Approach (EFA) or Validity Framework Approach (VFA)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" name="Rounded Rectangle 197">
              <a:extLst>
                <a:ext uri="{FF2B5EF4-FFF2-40B4-BE49-F238E27FC236}">
                  <a16:creationId xmlns:a16="http://schemas.microsoft.com/office/drawing/2014/main" id="{8B9597A9-9828-F7C9-05A9-D0153966BE92}"/>
                </a:ext>
              </a:extLst>
            </p:cNvPr>
            <p:cNvSpPr/>
            <p:nvPr/>
          </p:nvSpPr>
          <p:spPr>
            <a:xfrm>
              <a:off x="7984362" y="3825675"/>
              <a:ext cx="1065500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Evaluate: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Assess potential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bias in outcomes by reviewing scenario diversity and credibility</a:t>
              </a:r>
            </a:p>
          </p:txBody>
        </p:sp>
        <p:sp>
          <p:nvSpPr>
            <p:cNvPr id="4" name="Rounded Rectangle 198">
              <a:extLst>
                <a:ext uri="{FF2B5EF4-FFF2-40B4-BE49-F238E27FC236}">
                  <a16:creationId xmlns:a16="http://schemas.microsoft.com/office/drawing/2014/main" id="{B27B333C-19FD-CF3C-2D12-7F40DF9D5E1D}"/>
                </a:ext>
              </a:extLst>
            </p:cNvPr>
            <p:cNvSpPr/>
            <p:nvPr/>
          </p:nvSpPr>
          <p:spPr>
            <a:xfrm>
              <a:off x="4573859" y="3825675"/>
              <a:ext cx="1268864" cy="988001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Benchmark: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Use selected approach to assess required quality, validity, and confidence levels</a:t>
              </a:r>
            </a:p>
          </p:txBody>
        </p:sp>
        <p:sp>
          <p:nvSpPr>
            <p:cNvPr id="5" name="Rounded Rectangle 210">
              <a:extLst>
                <a:ext uri="{FF2B5EF4-FFF2-40B4-BE49-F238E27FC236}">
                  <a16:creationId xmlns:a16="http://schemas.microsoft.com/office/drawing/2014/main" id="{7395C7CC-BFF0-1360-54FF-055E334B9E3D}"/>
                </a:ext>
              </a:extLst>
            </p:cNvPr>
            <p:cNvSpPr/>
            <p:nvPr/>
          </p:nvSpPr>
          <p:spPr>
            <a:xfrm>
              <a:off x="10234834" y="3825674"/>
              <a:ext cx="1281882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Assurance: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Use selected approach to evaluate final quality, validity, and confidence levels</a:t>
              </a:r>
            </a:p>
          </p:txBody>
        </p:sp>
        <p:sp>
          <p:nvSpPr>
            <p:cNvPr id="6" name="Rounded Rectangle 218">
              <a:extLst>
                <a:ext uri="{FF2B5EF4-FFF2-40B4-BE49-F238E27FC236}">
                  <a16:creationId xmlns:a16="http://schemas.microsoft.com/office/drawing/2014/main" id="{B9E71B80-BC80-70B4-5449-0892FF722942}"/>
                </a:ext>
              </a:extLst>
            </p:cNvPr>
            <p:cNvSpPr/>
            <p:nvPr/>
          </p:nvSpPr>
          <p:spPr>
            <a:xfrm>
              <a:off x="9112501" y="3825674"/>
              <a:ext cx="958569" cy="988002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Review: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Present preliminary findings to </a:t>
              </a:r>
              <a:r>
                <a:rPr kumimoji="0" lang="en-GB" sz="1000" b="0" i="0" u="none" strike="noStrike" kern="0" cap="none" spc="-2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Commissioner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for validation</a:t>
              </a:r>
            </a:p>
          </p:txBody>
        </p:sp>
        <p:sp>
          <p:nvSpPr>
            <p:cNvPr id="7" name="Rounded Rectangle 219">
              <a:extLst>
                <a:ext uri="{FF2B5EF4-FFF2-40B4-BE49-F238E27FC236}">
                  <a16:creationId xmlns:a16="http://schemas.microsoft.com/office/drawing/2014/main" id="{3DE10272-C36C-3991-802F-E23500A10444}"/>
                </a:ext>
              </a:extLst>
            </p:cNvPr>
            <p:cNvSpPr/>
            <p:nvPr/>
          </p:nvSpPr>
          <p:spPr>
            <a:xfrm>
              <a:off x="6252342" y="3825675"/>
              <a:ext cx="1292710" cy="988001"/>
            </a:xfrm>
            <a:prstGeom prst="roundRect">
              <a:avLst/>
            </a:prstGeom>
            <a:solidFill>
              <a:srgbClr val="86D2E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Quality Assessment: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Ensure accurate and comprehensive data are collected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E12C6B-02D7-F166-5B85-DD480876FC9A}"/>
              </a:ext>
            </a:extLst>
          </p:cNvPr>
          <p:cNvGrpSpPr/>
          <p:nvPr/>
        </p:nvGrpSpPr>
        <p:grpSpPr>
          <a:xfrm>
            <a:off x="4880016" y="6255741"/>
            <a:ext cx="1688456" cy="261610"/>
            <a:chOff x="394907" y="6366270"/>
            <a:chExt cx="1094267" cy="261610"/>
          </a:xfrm>
          <a:solidFill>
            <a:srgbClr val="2D3033">
              <a:lumMod val="50000"/>
              <a:lumOff val="50000"/>
            </a:srgb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00995E-BDF4-4F26-9505-135E341A63E7}"/>
                </a:ext>
              </a:extLst>
            </p:cNvPr>
            <p:cNvSpPr/>
            <p:nvPr/>
          </p:nvSpPr>
          <p:spPr>
            <a:xfrm>
              <a:off x="394907" y="6378203"/>
              <a:ext cx="228600" cy="237744"/>
            </a:xfrm>
            <a:prstGeom prst="rect">
              <a:avLst/>
            </a:prstGeom>
            <a:solidFill>
              <a:srgbClr val="86D2E8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7E3B4-5263-6B11-C8D1-59F4EB3E83C2}"/>
                </a:ext>
              </a:extLst>
            </p:cNvPr>
            <p:cNvSpPr txBox="1"/>
            <p:nvPr/>
          </p:nvSpPr>
          <p:spPr>
            <a:xfrm>
              <a:off x="629602" y="6366270"/>
              <a:ext cx="859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Assurance Activities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92EB08-889B-41CA-6C0C-6EC17384FA74}"/>
              </a:ext>
            </a:extLst>
          </p:cNvPr>
          <p:cNvGrpSpPr/>
          <p:nvPr/>
        </p:nvGrpSpPr>
        <p:grpSpPr>
          <a:xfrm>
            <a:off x="117870" y="871537"/>
            <a:ext cx="12007947" cy="5356903"/>
            <a:chOff x="117870" y="871537"/>
            <a:chExt cx="12007947" cy="5356903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8155B6E-30B6-2ED6-E6E8-979086A200DA}"/>
                </a:ext>
              </a:extLst>
            </p:cNvPr>
            <p:cNvSpPr/>
            <p:nvPr/>
          </p:nvSpPr>
          <p:spPr>
            <a:xfrm>
              <a:off x="11615931" y="871537"/>
              <a:ext cx="509886" cy="535690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6B0AA7-C6C5-C9A4-44CA-839B39666B5E}"/>
                </a:ext>
              </a:extLst>
            </p:cNvPr>
            <p:cNvSpPr/>
            <p:nvPr/>
          </p:nvSpPr>
          <p:spPr>
            <a:xfrm>
              <a:off x="220396" y="5001088"/>
              <a:ext cx="11395535" cy="1102368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437F41-C631-DBE7-A47E-57D8DC8DD9DB}"/>
                </a:ext>
              </a:extLst>
            </p:cNvPr>
            <p:cNvSpPr/>
            <p:nvPr/>
          </p:nvSpPr>
          <p:spPr>
            <a:xfrm>
              <a:off x="117870" y="1479034"/>
              <a:ext cx="509886" cy="352205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AD0665D-25AF-C8D6-AE42-4B0708BB65C9}"/>
              </a:ext>
            </a:extLst>
          </p:cNvPr>
          <p:cNvSpPr/>
          <p:nvPr/>
        </p:nvSpPr>
        <p:spPr>
          <a:xfrm>
            <a:off x="399159" y="6175665"/>
            <a:ext cx="11029006" cy="3653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86ED8-222B-16C2-A138-9FAFB1BDD902}"/>
              </a:ext>
            </a:extLst>
          </p:cNvPr>
          <p:cNvGrpSpPr/>
          <p:nvPr/>
        </p:nvGrpSpPr>
        <p:grpSpPr>
          <a:xfrm>
            <a:off x="4877635" y="6255741"/>
            <a:ext cx="1688456" cy="261610"/>
            <a:chOff x="394907" y="6366270"/>
            <a:chExt cx="1094267" cy="261610"/>
          </a:xfrm>
          <a:solidFill>
            <a:srgbClr val="2D3033">
              <a:lumMod val="50000"/>
              <a:lumOff val="5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4BC531-6D77-1E54-3F66-3E33BB365BAC}"/>
                </a:ext>
              </a:extLst>
            </p:cNvPr>
            <p:cNvSpPr/>
            <p:nvPr/>
          </p:nvSpPr>
          <p:spPr>
            <a:xfrm>
              <a:off x="394907" y="6378203"/>
              <a:ext cx="228600" cy="237744"/>
            </a:xfrm>
            <a:prstGeom prst="rect">
              <a:avLst/>
            </a:prstGeom>
            <a:solidFill>
              <a:srgbClr val="86D2E8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4BB991-09EF-52FB-47E3-6F8839880789}"/>
                </a:ext>
              </a:extLst>
            </p:cNvPr>
            <p:cNvSpPr txBox="1"/>
            <p:nvPr/>
          </p:nvSpPr>
          <p:spPr>
            <a:xfrm>
              <a:off x="629602" y="6366270"/>
              <a:ext cx="859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Assurance Activities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0.1812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F047E9-B135-EEC4-E565-BEF7F768A426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2) Wargame Commissioning Protocol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AC03F-E423-1996-2C06-708E946A8EC0}"/>
              </a:ext>
            </a:extLst>
          </p:cNvPr>
          <p:cNvSpPr/>
          <p:nvPr/>
        </p:nvSpPr>
        <p:spPr>
          <a:xfrm>
            <a:off x="798141" y="1437490"/>
            <a:ext cx="4494866" cy="1504332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tx1"/>
                </a:solidFill>
              </a:rPr>
              <a:t>Aim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Generate a shared and comprehensive understanding of the requirement prior to commencing </a:t>
            </a:r>
            <a:r>
              <a:rPr lang="en-GB" i="1" dirty="0">
                <a:solidFill>
                  <a:schemeClr val="tx1"/>
                </a:solidFill>
              </a:rPr>
              <a:t>Design and Development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484411-2116-4E37-0C8C-BE0415F735FF}"/>
              </a:ext>
            </a:extLst>
          </p:cNvPr>
          <p:cNvSpPr/>
          <p:nvPr/>
        </p:nvSpPr>
        <p:spPr>
          <a:xfrm>
            <a:off x="6893205" y="1437490"/>
            <a:ext cx="4494866" cy="1504332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tx1"/>
                </a:solidFill>
              </a:rPr>
              <a:t>Output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i="1" dirty="0">
                <a:solidFill>
                  <a:schemeClr val="tx1"/>
                </a:solidFill>
              </a:rPr>
              <a:t>Commissioning Contract </a:t>
            </a:r>
            <a:r>
              <a:rPr lang="en-GB" dirty="0">
                <a:solidFill>
                  <a:schemeClr val="tx1"/>
                </a:solidFill>
              </a:rPr>
              <a:t>between the delivery organisation and Commissioner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DD34F8-5CF2-AC93-0D45-823A7579721D}"/>
              </a:ext>
            </a:extLst>
          </p:cNvPr>
          <p:cNvSpPr/>
          <p:nvPr/>
        </p:nvSpPr>
        <p:spPr>
          <a:xfrm>
            <a:off x="5693056" y="1997531"/>
            <a:ext cx="800100" cy="8001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35964D-9B03-A7BF-DC4E-6B10917022D7}"/>
              </a:ext>
            </a:extLst>
          </p:cNvPr>
          <p:cNvCxnSpPr>
            <a:cxnSpLocks/>
          </p:cNvCxnSpPr>
          <p:nvPr/>
        </p:nvCxnSpPr>
        <p:spPr>
          <a:xfrm>
            <a:off x="6093106" y="2797631"/>
            <a:ext cx="0" cy="4060369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A44A86-1DA4-3FDC-B281-29BAAB54EFA2}"/>
              </a:ext>
            </a:extLst>
          </p:cNvPr>
          <p:cNvSpPr/>
          <p:nvPr/>
        </p:nvSpPr>
        <p:spPr>
          <a:xfrm>
            <a:off x="3845673" y="7121070"/>
            <a:ext cx="4494866" cy="1705293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tx1"/>
                </a:solidFill>
              </a:rPr>
              <a:t>Pathway</a:t>
            </a:r>
            <a:endParaRPr lang="en-GB" b="1" dirty="0">
              <a:solidFill>
                <a:schemeClr val="tx1"/>
              </a:solidFill>
            </a:endParaRP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Initial Commissioning Meeting (ICM)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Concept Development Meeting (CDM)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Final Commissioning Meeting (FCM)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29214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F047E9-B135-EEC4-E565-BEF7F768A426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2) Wargame Commissioning Protocol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AC8BC2-D732-AEAB-A32E-494255310ACA}"/>
              </a:ext>
            </a:extLst>
          </p:cNvPr>
          <p:cNvSpPr/>
          <p:nvPr/>
        </p:nvSpPr>
        <p:spPr>
          <a:xfrm>
            <a:off x="5693056" y="1997531"/>
            <a:ext cx="800100" cy="8001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41E4E-6787-2A44-6E54-3919FFBAFA9E}"/>
              </a:ext>
            </a:extLst>
          </p:cNvPr>
          <p:cNvCxnSpPr>
            <a:cxnSpLocks/>
          </p:cNvCxnSpPr>
          <p:nvPr/>
        </p:nvCxnSpPr>
        <p:spPr>
          <a:xfrm>
            <a:off x="6093106" y="2797631"/>
            <a:ext cx="0" cy="4060369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AC03F-E423-1996-2C06-708E946A8EC0}"/>
              </a:ext>
            </a:extLst>
          </p:cNvPr>
          <p:cNvSpPr/>
          <p:nvPr/>
        </p:nvSpPr>
        <p:spPr>
          <a:xfrm>
            <a:off x="798141" y="1437490"/>
            <a:ext cx="4494866" cy="1504332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/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tx1"/>
                </a:solidFill>
              </a:rPr>
              <a:t>Aim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Generate a shared and comprehensive understanding of the requirement prior to commencing </a:t>
            </a:r>
            <a:r>
              <a:rPr lang="en-GB" i="1" dirty="0">
                <a:solidFill>
                  <a:schemeClr val="tx1"/>
                </a:solidFill>
              </a:rPr>
              <a:t>Design and Development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484411-2116-4E37-0C8C-BE0415F735FF}"/>
              </a:ext>
            </a:extLst>
          </p:cNvPr>
          <p:cNvSpPr/>
          <p:nvPr/>
        </p:nvSpPr>
        <p:spPr>
          <a:xfrm>
            <a:off x="6893205" y="1437490"/>
            <a:ext cx="4494866" cy="1504332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tx1"/>
                </a:solidFill>
              </a:rPr>
              <a:t>Output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i="1" dirty="0">
                <a:solidFill>
                  <a:schemeClr val="tx1"/>
                </a:solidFill>
              </a:rPr>
              <a:t>Commissioning Contract </a:t>
            </a:r>
            <a:r>
              <a:rPr lang="en-GB" dirty="0">
                <a:solidFill>
                  <a:schemeClr val="tx1"/>
                </a:solidFill>
              </a:rPr>
              <a:t>between the delivery organisation and Commissioner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A44A86-1DA4-3FDC-B281-29BAAB54EFA2}"/>
              </a:ext>
            </a:extLst>
          </p:cNvPr>
          <p:cNvSpPr/>
          <p:nvPr/>
        </p:nvSpPr>
        <p:spPr>
          <a:xfrm>
            <a:off x="3845673" y="4060370"/>
            <a:ext cx="4494866" cy="1705293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GB" sz="2400" b="1" dirty="0">
                <a:solidFill>
                  <a:schemeClr val="tx1"/>
                </a:solidFill>
              </a:rPr>
              <a:t>Pathway</a:t>
            </a:r>
            <a:endParaRPr lang="en-GB" b="1" dirty="0">
              <a:solidFill>
                <a:schemeClr val="tx1"/>
              </a:solidFill>
            </a:endParaRP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Initial Commissioning Meeting (ICM)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Concept Development Meeting (CDM)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Final Commissioning Meeting (FCM)</a:t>
            </a:r>
          </a:p>
          <a:p>
            <a:pPr marL="268288" lvl="1" indent="-26828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54358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9AC8BC2-D732-AEAB-A32E-494255310ACA}"/>
              </a:ext>
            </a:extLst>
          </p:cNvPr>
          <p:cNvSpPr/>
          <p:nvPr/>
        </p:nvSpPr>
        <p:spPr>
          <a:xfrm>
            <a:off x="5693056" y="5312948"/>
            <a:ext cx="800100" cy="8001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41E4E-6787-2A44-6E54-3919FFBAFA9E}"/>
              </a:ext>
            </a:extLst>
          </p:cNvPr>
          <p:cNvCxnSpPr>
            <a:cxnSpLocks/>
          </p:cNvCxnSpPr>
          <p:nvPr/>
        </p:nvCxnSpPr>
        <p:spPr>
          <a:xfrm>
            <a:off x="6093106" y="6113048"/>
            <a:ext cx="0" cy="802498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7892E2-0329-B5F1-82A5-FC6838820790}"/>
              </a:ext>
            </a:extLst>
          </p:cNvPr>
          <p:cNvCxnSpPr>
            <a:cxnSpLocks/>
          </p:cNvCxnSpPr>
          <p:nvPr/>
        </p:nvCxnSpPr>
        <p:spPr>
          <a:xfrm rot="10800000">
            <a:off x="6092044" y="-142541"/>
            <a:ext cx="0" cy="802498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AF3D4E9-40FD-9F81-DC29-07DAF80BDCE8}"/>
              </a:ext>
            </a:extLst>
          </p:cNvPr>
          <p:cNvSpPr/>
          <p:nvPr/>
        </p:nvSpPr>
        <p:spPr>
          <a:xfrm rot="10800000">
            <a:off x="5691994" y="659957"/>
            <a:ext cx="800100" cy="8001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0E013-AC07-21A2-EAA3-199E91CC9E32}"/>
              </a:ext>
            </a:extLst>
          </p:cNvPr>
          <p:cNvSpPr/>
          <p:nvPr/>
        </p:nvSpPr>
        <p:spPr>
          <a:xfrm>
            <a:off x="2606951" y="1761425"/>
            <a:ext cx="6970186" cy="3253338"/>
          </a:xfrm>
          <a:prstGeom prst="roundRect">
            <a:avLst/>
          </a:prstGeom>
          <a:solidFill>
            <a:schemeClr val="bg1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3200" b="1" dirty="0">
                <a:solidFill>
                  <a:schemeClr val="tx1"/>
                </a:solidFill>
              </a:rPr>
              <a:t>ICM</a:t>
            </a:r>
            <a:endParaRPr lang="en-GB" b="1" dirty="0">
              <a:solidFill>
                <a:schemeClr val="tx1"/>
              </a:solidFill>
            </a:endParaRPr>
          </a:p>
          <a:p>
            <a:pPr marL="268288" lvl="1" indent="-2682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Present commissioning protocol document</a:t>
            </a:r>
          </a:p>
          <a:p>
            <a:pPr marL="268288" lvl="1" indent="-2682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Educate commissioner</a:t>
            </a:r>
          </a:p>
          <a:p>
            <a:pPr marL="268288" lvl="1" indent="-2682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Answer questions to generate a coherent wargaming specific requirement </a:t>
            </a:r>
          </a:p>
          <a:p>
            <a:pPr marL="268288" lvl="1" indent="-2682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Communicate process, expectations, and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96485855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DB0EE3-09D5-E743-A33D-18E434A23D29}"/>
              </a:ext>
            </a:extLst>
          </p:cNvPr>
          <p:cNvCxnSpPr>
            <a:cxnSpLocks/>
          </p:cNvCxnSpPr>
          <p:nvPr/>
        </p:nvCxnSpPr>
        <p:spPr>
          <a:xfrm>
            <a:off x="6103827" y="4349220"/>
            <a:ext cx="8801" cy="1693545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8B91FF-6118-D95E-D2DD-34C5E1058D5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14554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902C04-EB8D-386D-6F76-D82BE9C35FDA}"/>
              </a:ext>
            </a:extLst>
          </p:cNvPr>
          <p:cNvCxnSpPr>
            <a:cxnSpLocks/>
            <a:stCxn id="23" idx="6"/>
            <a:endCxn id="33" idx="2"/>
          </p:cNvCxnSpPr>
          <p:nvPr/>
        </p:nvCxnSpPr>
        <p:spPr>
          <a:xfrm>
            <a:off x="6495326" y="1126316"/>
            <a:ext cx="4693917" cy="140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D4202A-BC97-228F-BBDF-87F824CF5264}"/>
              </a:ext>
            </a:extLst>
          </p:cNvPr>
          <p:cNvGrpSpPr/>
          <p:nvPr/>
        </p:nvGrpSpPr>
        <p:grpSpPr>
          <a:xfrm>
            <a:off x="5695226" y="726266"/>
            <a:ext cx="800100" cy="800100"/>
            <a:chOff x="5695226" y="1492706"/>
            <a:chExt cx="800100" cy="8001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E7756F-3F22-D6ED-6245-68664121C5FB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9F88BE-2928-5213-A0AB-8D4F6E5D99D6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37F5434E-F5BC-3F22-FCA6-51A980CD88B0}"/>
              </a:ext>
            </a:extLst>
          </p:cNvPr>
          <p:cNvSpPr/>
          <p:nvPr/>
        </p:nvSpPr>
        <p:spPr>
          <a:xfrm>
            <a:off x="11189243" y="937682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33A606-8E8A-D6C7-4B8B-54CC69FE2280}"/>
              </a:ext>
            </a:extLst>
          </p:cNvPr>
          <p:cNvSpPr txBox="1"/>
          <p:nvPr/>
        </p:nvSpPr>
        <p:spPr>
          <a:xfrm>
            <a:off x="6495326" y="292298"/>
            <a:ext cx="4246511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1 – Owner: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Who is commissioning the wargame?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AE071D-74B0-E383-357E-7B6104E4FBFD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6095276" y="1526366"/>
            <a:ext cx="0" cy="17602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732BD6-D546-2B94-EEDD-AA08B10045D8}"/>
              </a:ext>
            </a:extLst>
          </p:cNvPr>
          <p:cNvGrpSpPr/>
          <p:nvPr/>
        </p:nvGrpSpPr>
        <p:grpSpPr>
          <a:xfrm>
            <a:off x="5695226" y="2352458"/>
            <a:ext cx="800100" cy="800100"/>
            <a:chOff x="5695226" y="1492706"/>
            <a:chExt cx="800100" cy="8001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44DE16-BFEB-117F-B223-32261C5F7B9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5627F9-9EDA-1089-A6D4-D9D724E334E2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7A3D3D-D98F-ACEA-0459-6C9C4A61F86D}"/>
              </a:ext>
            </a:extLst>
          </p:cNvPr>
          <p:cNvGrpSpPr/>
          <p:nvPr/>
        </p:nvGrpSpPr>
        <p:grpSpPr>
          <a:xfrm rot="10800000">
            <a:off x="550273" y="2535547"/>
            <a:ext cx="5144953" cy="405313"/>
            <a:chOff x="409606" y="4362538"/>
            <a:chExt cx="5144953" cy="40531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B04476-6515-641A-E205-72BA5BC15B85}"/>
                </a:ext>
              </a:extLst>
            </p:cNvPr>
            <p:cNvCxnSpPr>
              <a:cxnSpLocks/>
              <a:stCxn id="45" idx="2"/>
              <a:endCxn id="49" idx="2"/>
            </p:cNvCxnSpPr>
            <p:nvPr/>
          </p:nvCxnSpPr>
          <p:spPr>
            <a:xfrm rot="10800000" flipH="1" flipV="1">
              <a:off x="409606" y="4550890"/>
              <a:ext cx="4739640" cy="14305"/>
            </a:xfrm>
            <a:prstGeom prst="line">
              <a:avLst/>
            </a:prstGeom>
            <a:ln w="38100">
              <a:solidFill>
                <a:srgbClr val="FC4C02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F27EDDB-36D2-571E-12A0-1792E9865582}"/>
                </a:ext>
              </a:extLst>
            </p:cNvPr>
            <p:cNvSpPr/>
            <p:nvPr/>
          </p:nvSpPr>
          <p:spPr>
            <a:xfrm>
              <a:off x="5149246" y="4362538"/>
              <a:ext cx="405313" cy="4053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3C05D5F-1065-C074-3214-4F2289819EB7}"/>
              </a:ext>
            </a:extLst>
          </p:cNvPr>
          <p:cNvSpPr txBox="1"/>
          <p:nvPr/>
        </p:nvSpPr>
        <p:spPr>
          <a:xfrm>
            <a:off x="1005874" y="1891466"/>
            <a:ext cx="4572724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2 – Function:</a:t>
            </a:r>
          </a:p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do you want the wargame to do?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411505-784F-2795-FFDE-8FAD58AF53BB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6095276" y="3152558"/>
            <a:ext cx="8801" cy="1693545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C542F2-0C54-8E01-DBA0-BC14D3FB7CFA}"/>
              </a:ext>
            </a:extLst>
          </p:cNvPr>
          <p:cNvGrpSpPr/>
          <p:nvPr/>
        </p:nvGrpSpPr>
        <p:grpSpPr>
          <a:xfrm>
            <a:off x="5702369" y="4020699"/>
            <a:ext cx="800100" cy="800100"/>
            <a:chOff x="5695226" y="1492706"/>
            <a:chExt cx="800100" cy="8001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19F05DE-E8FB-963A-3376-8A105E6F91C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0B1110-4651-C98A-C92A-AC15804D8102}"/>
                </a:ext>
              </a:extLst>
            </p:cNvPr>
            <p:cNvSpPr/>
            <p:nvPr/>
          </p:nvSpPr>
          <p:spPr>
            <a:xfrm flipV="1">
              <a:off x="5862018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5DA078-9E81-393B-9DD0-09854AA6674A}"/>
              </a:ext>
            </a:extLst>
          </p:cNvPr>
          <p:cNvCxnSpPr>
            <a:cxnSpLocks/>
            <a:stCxn id="55" idx="6"/>
            <a:endCxn id="59" idx="2"/>
          </p:cNvCxnSpPr>
          <p:nvPr/>
        </p:nvCxnSpPr>
        <p:spPr>
          <a:xfrm flipV="1">
            <a:off x="6502469" y="4411715"/>
            <a:ext cx="4686774" cy="9034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D0F7F71-F84A-E401-DF5D-DA672360C697}"/>
              </a:ext>
            </a:extLst>
          </p:cNvPr>
          <p:cNvSpPr/>
          <p:nvPr/>
        </p:nvSpPr>
        <p:spPr>
          <a:xfrm>
            <a:off x="11189243" y="4209058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DB29C2-7C9C-BCE6-18BB-EBF07AFAF5A3}"/>
              </a:ext>
            </a:extLst>
          </p:cNvPr>
          <p:cNvSpPr txBox="1"/>
          <p:nvPr/>
        </p:nvSpPr>
        <p:spPr>
          <a:xfrm>
            <a:off x="6393997" y="3533538"/>
            <a:ext cx="4896574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3 – Requirement: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do you want the wargame to reveal?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95D989-1344-3353-366D-24C2F1450B07}"/>
              </a:ext>
            </a:extLst>
          </p:cNvPr>
          <p:cNvCxnSpPr>
            <a:cxnSpLocks/>
          </p:cNvCxnSpPr>
          <p:nvPr/>
        </p:nvCxnSpPr>
        <p:spPr>
          <a:xfrm>
            <a:off x="6104077" y="6129228"/>
            <a:ext cx="0" cy="7437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3A77BF-3C13-7092-6BF8-D62292E402C9}"/>
              </a:ext>
            </a:extLst>
          </p:cNvPr>
          <p:cNvCxnSpPr>
            <a:cxnSpLocks/>
            <a:stCxn id="6" idx="6"/>
            <a:endCxn id="3" idx="2"/>
          </p:cNvCxnSpPr>
          <p:nvPr/>
        </p:nvCxnSpPr>
        <p:spPr>
          <a:xfrm flipH="1">
            <a:off x="1020353" y="5989713"/>
            <a:ext cx="4686775" cy="9034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D19BFF6-63A5-2F2C-F045-C8BC49854AD2}"/>
              </a:ext>
            </a:extLst>
          </p:cNvPr>
          <p:cNvSpPr/>
          <p:nvPr/>
        </p:nvSpPr>
        <p:spPr>
          <a:xfrm rot="10800000">
            <a:off x="615040" y="5796091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8C963-ED2C-38BD-723E-841A51F5DB0F}"/>
              </a:ext>
            </a:extLst>
          </p:cNvPr>
          <p:cNvSpPr txBox="1"/>
          <p:nvPr/>
        </p:nvSpPr>
        <p:spPr>
          <a:xfrm>
            <a:off x="990883" y="4991179"/>
            <a:ext cx="4686775" cy="958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4 – Knowledge Baseline:</a:t>
            </a:r>
          </a:p>
          <a:p>
            <a:pPr algn="r">
              <a:lnSpc>
                <a:spcPct val="90000"/>
              </a:lnSpc>
              <a:spcAft>
                <a:spcPts val="500"/>
              </a:spcAft>
            </a:pPr>
            <a:r>
              <a:rPr lang="en-GB" sz="2000" dirty="0"/>
              <a:t>What is already known that needs to be reflected in the wargame?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4BB6D2-0CDB-A015-03CB-0CCC78CD3ECB}"/>
              </a:ext>
            </a:extLst>
          </p:cNvPr>
          <p:cNvGrpSpPr/>
          <p:nvPr/>
        </p:nvGrpSpPr>
        <p:grpSpPr>
          <a:xfrm rot="10800000">
            <a:off x="5707128" y="5589663"/>
            <a:ext cx="800100" cy="800100"/>
            <a:chOff x="5695226" y="1492706"/>
            <a:chExt cx="800100" cy="80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0ABEEF-B5B4-5966-9EA5-019C77EDF053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3F9E3F-B3EE-1585-8FFA-BFD7057ED00E}"/>
                </a:ext>
              </a:extLst>
            </p:cNvPr>
            <p:cNvSpPr/>
            <p:nvPr/>
          </p:nvSpPr>
          <p:spPr>
            <a:xfrm flipV="1">
              <a:off x="5862018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695507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3E9D7D-FE81-DC28-6C81-B3FB545BB046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6096000" y="3374207"/>
            <a:ext cx="18320" cy="348379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1C60AF-2793-D0F8-89D3-833617AF7666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H="1" flipV="1">
            <a:off x="1020354" y="3593441"/>
            <a:ext cx="4693917" cy="140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BC6D9DC-8237-D6F8-DD9F-7245E41C3BDE}"/>
              </a:ext>
            </a:extLst>
          </p:cNvPr>
          <p:cNvSpPr/>
          <p:nvPr/>
        </p:nvSpPr>
        <p:spPr>
          <a:xfrm rot="10800000">
            <a:off x="615041" y="3390785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90C808-0A8E-D966-ABD2-64F6847F66FB}"/>
              </a:ext>
            </a:extLst>
          </p:cNvPr>
          <p:cNvCxnSpPr>
            <a:cxnSpLocks/>
          </p:cNvCxnSpPr>
          <p:nvPr/>
        </p:nvCxnSpPr>
        <p:spPr>
          <a:xfrm rot="10800000">
            <a:off x="6120671" y="1447194"/>
            <a:ext cx="0" cy="17602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E7293B-8E7A-A278-EC8D-94F48ED6A38E}"/>
              </a:ext>
            </a:extLst>
          </p:cNvPr>
          <p:cNvCxnSpPr>
            <a:cxnSpLocks/>
          </p:cNvCxnSpPr>
          <p:nvPr/>
        </p:nvCxnSpPr>
        <p:spPr>
          <a:xfrm rot="10800000">
            <a:off x="6105519" y="-457983"/>
            <a:ext cx="8801" cy="1693545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DA3F80-A0B3-CE70-68EF-C0D40DA69E36}"/>
              </a:ext>
            </a:extLst>
          </p:cNvPr>
          <p:cNvSpPr txBox="1"/>
          <p:nvPr/>
        </p:nvSpPr>
        <p:spPr>
          <a:xfrm>
            <a:off x="601981" y="2415739"/>
            <a:ext cx="5075677" cy="958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6 – Assumptions:</a:t>
            </a:r>
          </a:p>
          <a:p>
            <a:pPr algn="r">
              <a:lnSpc>
                <a:spcPct val="90000"/>
              </a:lnSpc>
              <a:spcAft>
                <a:spcPts val="500"/>
              </a:spcAft>
            </a:pPr>
            <a:r>
              <a:rPr lang="en-GB" sz="2000" dirty="0"/>
              <a:t>What does the Commissioner expect the wargame to assume? (In scope)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08D406-4754-1B3B-1A50-B81FF60B1D19}"/>
              </a:ext>
            </a:extLst>
          </p:cNvPr>
          <p:cNvGrpSpPr/>
          <p:nvPr/>
        </p:nvGrpSpPr>
        <p:grpSpPr>
          <a:xfrm rot="10800000">
            <a:off x="5714271" y="3207414"/>
            <a:ext cx="800100" cy="800100"/>
            <a:chOff x="5695226" y="1492706"/>
            <a:chExt cx="800100" cy="8001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E79515-76AA-18FD-8C07-59C7F1B26030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A28941B-6800-2465-3CAE-31AE96A71889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C05C7B-BA48-FAE5-085B-BE4D13E42298}"/>
              </a:ext>
            </a:extLst>
          </p:cNvPr>
          <p:cNvGrpSpPr/>
          <p:nvPr/>
        </p:nvGrpSpPr>
        <p:grpSpPr>
          <a:xfrm>
            <a:off x="5714270" y="608265"/>
            <a:ext cx="5945053" cy="1427397"/>
            <a:chOff x="5714271" y="2431636"/>
            <a:chExt cx="5945053" cy="14273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A8564D-AFA0-5666-BC54-F60185B1AAE2}"/>
                </a:ext>
              </a:extLst>
            </p:cNvPr>
            <p:cNvGrpSpPr/>
            <p:nvPr/>
          </p:nvGrpSpPr>
          <p:grpSpPr>
            <a:xfrm>
              <a:off x="6514371" y="3270631"/>
              <a:ext cx="5144953" cy="405313"/>
              <a:chOff x="409606" y="4362538"/>
              <a:chExt cx="5144953" cy="405313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74FF81E-F319-8F90-9D21-286D4E2F22B7}"/>
                  </a:ext>
                </a:extLst>
              </p:cNvPr>
              <p:cNvCxnSpPr>
                <a:cxnSpLocks/>
                <a:stCxn id="11" idx="2"/>
                <a:endCxn id="15" idx="2"/>
              </p:cNvCxnSpPr>
              <p:nvPr/>
            </p:nvCxnSpPr>
            <p:spPr>
              <a:xfrm>
                <a:off x="409606" y="4541365"/>
                <a:ext cx="4739640" cy="23830"/>
              </a:xfrm>
              <a:prstGeom prst="line">
                <a:avLst/>
              </a:prstGeom>
              <a:ln w="38100">
                <a:solidFill>
                  <a:srgbClr val="FC4C02"/>
                </a:solidFill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FB27264-0CDA-A8F2-9AA3-0EB3E95FABD5}"/>
                  </a:ext>
                </a:extLst>
              </p:cNvPr>
              <p:cNvSpPr/>
              <p:nvPr/>
            </p:nvSpPr>
            <p:spPr>
              <a:xfrm>
                <a:off x="5149246" y="4362538"/>
                <a:ext cx="405313" cy="40531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C4C0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701475-0BD0-2CE8-B116-04269C4C730E}"/>
                </a:ext>
              </a:extLst>
            </p:cNvPr>
            <p:cNvSpPr txBox="1"/>
            <p:nvPr/>
          </p:nvSpPr>
          <p:spPr>
            <a:xfrm>
              <a:off x="6495326" y="2431636"/>
              <a:ext cx="5078273" cy="904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500"/>
                </a:spcAft>
              </a:pPr>
              <a:r>
                <a:rPr lang="en-GB" sz="2000" b="1" dirty="0"/>
                <a:t>Question 5 – Constraints:</a:t>
              </a:r>
            </a:p>
            <a:p>
              <a:pPr>
                <a:lnSpc>
                  <a:spcPct val="80000"/>
                </a:lnSpc>
                <a:spcAft>
                  <a:spcPts val="500"/>
                </a:spcAft>
              </a:pPr>
              <a:r>
                <a:rPr lang="en-GB" sz="2000" dirty="0"/>
                <a:t>What does the Commissioner expect the wargame to not challenge? (Out of scope)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73E78D-243E-CF97-7F98-1A9308AD4EF5}"/>
                </a:ext>
              </a:extLst>
            </p:cNvPr>
            <p:cNvGrpSpPr/>
            <p:nvPr/>
          </p:nvGrpSpPr>
          <p:grpSpPr>
            <a:xfrm rot="10800000">
              <a:off x="5714271" y="3058933"/>
              <a:ext cx="800100" cy="800100"/>
              <a:chOff x="5695226" y="1492706"/>
              <a:chExt cx="800100" cy="8001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9DB795E-4530-02B4-040D-B16A8B3BFBC7}"/>
                  </a:ext>
                </a:extLst>
              </p:cNvPr>
              <p:cNvSpPr/>
              <p:nvPr/>
            </p:nvSpPr>
            <p:spPr>
              <a:xfrm>
                <a:off x="5695226" y="1492706"/>
                <a:ext cx="800100" cy="8001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C4C0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102A6C-4B97-A058-CADE-2C55DE4BE8D0}"/>
                  </a:ext>
                </a:extLst>
              </p:cNvPr>
              <p:cNvSpPr/>
              <p:nvPr/>
            </p:nvSpPr>
            <p:spPr>
              <a:xfrm flipV="1">
                <a:off x="5862019" y="1659498"/>
                <a:ext cx="466515" cy="466515"/>
              </a:xfrm>
              <a:prstGeom prst="ellipse">
                <a:avLst/>
              </a:prstGeom>
              <a:solidFill>
                <a:srgbClr val="FC4C02"/>
              </a:solidFill>
              <a:ln w="38100">
                <a:solidFill>
                  <a:srgbClr val="FC4C0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8E0D6-703F-8D98-F941-15C9CB49EFB5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>
            <a:off x="6495326" y="5382101"/>
            <a:ext cx="4693917" cy="140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B4887D-C2CB-5CC6-707A-8023785FCDD9}"/>
              </a:ext>
            </a:extLst>
          </p:cNvPr>
          <p:cNvGrpSpPr/>
          <p:nvPr/>
        </p:nvGrpSpPr>
        <p:grpSpPr>
          <a:xfrm>
            <a:off x="5695226" y="4982051"/>
            <a:ext cx="800100" cy="800100"/>
            <a:chOff x="5695226" y="1492706"/>
            <a:chExt cx="800100" cy="8001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12BF4D-91C1-8F7B-7E1E-9802941D270E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AA635D8-0F2D-B72D-C058-A9D7068FA5AB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1B5E7F48-13C2-CC16-BA33-D0B633F8003A}"/>
              </a:ext>
            </a:extLst>
          </p:cNvPr>
          <p:cNvSpPr/>
          <p:nvPr/>
        </p:nvSpPr>
        <p:spPr>
          <a:xfrm>
            <a:off x="11189243" y="5193467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56CBE0-4682-22CC-CA30-D1EE44C43A75}"/>
              </a:ext>
            </a:extLst>
          </p:cNvPr>
          <p:cNvSpPr txBox="1"/>
          <p:nvPr/>
        </p:nvSpPr>
        <p:spPr>
          <a:xfrm>
            <a:off x="6495326" y="4388205"/>
            <a:ext cx="4294590" cy="90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7 – Output: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format of reporting is required and when? </a:t>
            </a:r>
          </a:p>
        </p:txBody>
      </p:sp>
    </p:spTree>
    <p:extLst>
      <p:ext uri="{BB962C8B-B14F-4D97-AF65-F5344CB8AC3E}">
        <p14:creationId xmlns:p14="http://schemas.microsoft.com/office/powerpoint/2010/main" val="56283815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505F68-29B5-0792-3668-65539BAFDDA0}"/>
              </a:ext>
            </a:extLst>
          </p:cNvPr>
          <p:cNvCxnSpPr>
            <a:cxnSpLocks/>
          </p:cNvCxnSpPr>
          <p:nvPr/>
        </p:nvCxnSpPr>
        <p:spPr>
          <a:xfrm flipH="1">
            <a:off x="6399272" y="1510652"/>
            <a:ext cx="5653028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8B91FF-6118-D95E-D2DD-34C5E1058D5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14554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AE071D-74B0-E383-357E-7B6104E4FBFD}"/>
              </a:ext>
            </a:extLst>
          </p:cNvPr>
          <p:cNvCxnSpPr>
            <a:cxnSpLocks/>
          </p:cNvCxnSpPr>
          <p:nvPr/>
        </p:nvCxnSpPr>
        <p:spPr>
          <a:xfrm>
            <a:off x="6095276" y="1988006"/>
            <a:ext cx="0" cy="17602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411505-784F-2795-FFDE-8FAD58AF53BB}"/>
              </a:ext>
            </a:extLst>
          </p:cNvPr>
          <p:cNvCxnSpPr>
            <a:cxnSpLocks/>
          </p:cNvCxnSpPr>
          <p:nvPr/>
        </p:nvCxnSpPr>
        <p:spPr>
          <a:xfrm>
            <a:off x="6095276" y="3977864"/>
            <a:ext cx="8801" cy="1693545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95D989-1344-3353-366D-24C2F1450B07}"/>
              </a:ext>
            </a:extLst>
          </p:cNvPr>
          <p:cNvCxnSpPr>
            <a:cxnSpLocks/>
          </p:cNvCxnSpPr>
          <p:nvPr/>
        </p:nvCxnSpPr>
        <p:spPr>
          <a:xfrm>
            <a:off x="6104077" y="6033315"/>
            <a:ext cx="0" cy="7437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C4D51A-FA0D-587C-51DF-1A41F1C19862}"/>
              </a:ext>
            </a:extLst>
          </p:cNvPr>
          <p:cNvGrpSpPr/>
          <p:nvPr/>
        </p:nvGrpSpPr>
        <p:grpSpPr>
          <a:xfrm>
            <a:off x="5695226" y="1117755"/>
            <a:ext cx="800100" cy="800100"/>
            <a:chOff x="5695226" y="1492706"/>
            <a:chExt cx="800100" cy="800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A3C625-402B-3BEE-BF59-DC995EA333F1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88D0FF-ECA7-C345-F5B3-061E54879859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FF6693-B237-43E6-3308-B6B6A1E45B2D}"/>
              </a:ext>
            </a:extLst>
          </p:cNvPr>
          <p:cNvGrpSpPr/>
          <p:nvPr/>
        </p:nvGrpSpPr>
        <p:grpSpPr>
          <a:xfrm rot="10800000">
            <a:off x="550273" y="1300844"/>
            <a:ext cx="5144953" cy="405313"/>
            <a:chOff x="409606" y="4362538"/>
            <a:chExt cx="5144953" cy="4053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226223-6890-9CE1-3F67-655918F5F666}"/>
                </a:ext>
              </a:extLst>
            </p:cNvPr>
            <p:cNvCxnSpPr>
              <a:cxnSpLocks/>
              <a:stCxn id="18" idx="2"/>
              <a:endCxn id="22" idx="2"/>
            </p:cNvCxnSpPr>
            <p:nvPr/>
          </p:nvCxnSpPr>
          <p:spPr>
            <a:xfrm rot="10800000" flipH="1" flipV="1">
              <a:off x="409606" y="4550890"/>
              <a:ext cx="4739640" cy="14305"/>
            </a:xfrm>
            <a:prstGeom prst="line">
              <a:avLst/>
            </a:prstGeom>
            <a:ln w="38100">
              <a:solidFill>
                <a:srgbClr val="FC4C02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CDB96D-60BD-04EF-6A78-4C47AEC95CE9}"/>
                </a:ext>
              </a:extLst>
            </p:cNvPr>
            <p:cNvSpPr/>
            <p:nvPr/>
          </p:nvSpPr>
          <p:spPr>
            <a:xfrm>
              <a:off x="5149246" y="4362538"/>
              <a:ext cx="405313" cy="4053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6CD6726-7A87-CF16-38FF-011CC1BDD132}"/>
              </a:ext>
            </a:extLst>
          </p:cNvPr>
          <p:cNvSpPr txBox="1"/>
          <p:nvPr/>
        </p:nvSpPr>
        <p:spPr>
          <a:xfrm>
            <a:off x="352426" y="452685"/>
            <a:ext cx="5226172" cy="90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8 – Analysis Requirement:</a:t>
            </a:r>
          </a:p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level of insight (new knowledge) does the Commissioner want from the wargame?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24AD32-99D7-9CA6-1086-6AD4A2032799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6502469" y="3625518"/>
            <a:ext cx="4686774" cy="9034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8014779-9B82-F20C-2A2B-972414E32F61}"/>
              </a:ext>
            </a:extLst>
          </p:cNvPr>
          <p:cNvSpPr/>
          <p:nvPr/>
        </p:nvSpPr>
        <p:spPr>
          <a:xfrm>
            <a:off x="11189243" y="3422861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048A5D-17A2-D9FD-09A3-447125FB7EA1}"/>
              </a:ext>
            </a:extLst>
          </p:cNvPr>
          <p:cNvCxnSpPr>
            <a:cxnSpLocks/>
            <a:stCxn id="37" idx="6"/>
            <a:endCxn id="34" idx="2"/>
          </p:cNvCxnSpPr>
          <p:nvPr/>
        </p:nvCxnSpPr>
        <p:spPr>
          <a:xfrm flipH="1" flipV="1">
            <a:off x="1020354" y="5498660"/>
            <a:ext cx="4693917" cy="140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489868A-B60B-9056-48DD-FD3AB6DB7CFF}"/>
              </a:ext>
            </a:extLst>
          </p:cNvPr>
          <p:cNvSpPr/>
          <p:nvPr/>
        </p:nvSpPr>
        <p:spPr>
          <a:xfrm rot="10800000">
            <a:off x="615041" y="5296004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3D0866-C233-6CD4-1784-2C878C27CB56}"/>
              </a:ext>
            </a:extLst>
          </p:cNvPr>
          <p:cNvGrpSpPr/>
          <p:nvPr/>
        </p:nvGrpSpPr>
        <p:grpSpPr>
          <a:xfrm rot="10800000">
            <a:off x="5714271" y="5112633"/>
            <a:ext cx="800100" cy="800100"/>
            <a:chOff x="5695226" y="1492706"/>
            <a:chExt cx="800100" cy="8001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E30A411-CF12-2F5E-6069-5168BDB3229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B0C7E3-D576-11D8-CD31-7BC5C6B5AFFC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04CA16-CC4A-DF42-2C5D-D364C1A4465C}"/>
              </a:ext>
            </a:extLst>
          </p:cNvPr>
          <p:cNvGrpSpPr/>
          <p:nvPr/>
        </p:nvGrpSpPr>
        <p:grpSpPr>
          <a:xfrm>
            <a:off x="5702369" y="3230947"/>
            <a:ext cx="800100" cy="800100"/>
            <a:chOff x="5695226" y="1492706"/>
            <a:chExt cx="800100" cy="8001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F32CC9-B2A7-2DA8-1F13-FF6BC51D160F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9942B47-EF5A-9850-0CC0-20F5114964D2}"/>
                </a:ext>
              </a:extLst>
            </p:cNvPr>
            <p:cNvSpPr/>
            <p:nvPr/>
          </p:nvSpPr>
          <p:spPr>
            <a:xfrm flipV="1">
              <a:off x="5862018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59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4C8206-A0FE-767E-3D3C-7BAD94483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52479"/>
              </p:ext>
            </p:extLst>
          </p:nvPr>
        </p:nvGraphicFramePr>
        <p:xfrm>
          <a:off x="1432553" y="1982266"/>
          <a:ext cx="1034088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19">
                  <a:extLst>
                    <a:ext uri="{9D8B030D-6E8A-4147-A177-3AD203B41FA5}">
                      <a16:colId xmlns:a16="http://schemas.microsoft.com/office/drawing/2014/main" val="2189214049"/>
                    </a:ext>
                  </a:extLst>
                </a:gridCol>
                <a:gridCol w="9434969">
                  <a:extLst>
                    <a:ext uri="{9D8B030D-6E8A-4147-A177-3AD203B41FA5}">
                      <a16:colId xmlns:a16="http://schemas.microsoft.com/office/drawing/2014/main" val="2434162175"/>
                    </a:ext>
                  </a:extLst>
                </a:gridCol>
              </a:tblGrid>
              <a:tr h="24285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Level</a:t>
                      </a: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4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34219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Self-capture of conversation and opinion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(i.e.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no analysis)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24381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Collated capture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of conversation and opinion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(i.e. what was said, organised by theme, framework etc.)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7296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Findings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(i.e. application of a narrow range of analytical techniques to determine what new knowledge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was derived from the game. May offer correlation)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945195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Conclusions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(i.e. Level 2 + application of a broad range of analytical techniques to determine what new knowledge was derived from the game. May offer correlation and causality)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249691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4B0B98-E71B-877B-AEE4-A1555CB3060E}"/>
              </a:ext>
            </a:extLst>
          </p:cNvPr>
          <p:cNvCxnSpPr>
            <a:cxnSpLocks/>
            <a:stCxn id="16" idx="6"/>
          </p:cNvCxnSpPr>
          <p:nvPr/>
        </p:nvCxnSpPr>
        <p:spPr>
          <a:xfrm flipH="1">
            <a:off x="-149225" y="1501231"/>
            <a:ext cx="838276" cy="1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8FC0300-A05B-8AB1-591F-3FE534D65273}"/>
              </a:ext>
            </a:extLst>
          </p:cNvPr>
          <p:cNvSpPr/>
          <p:nvPr/>
        </p:nvSpPr>
        <p:spPr>
          <a:xfrm rot="10800000">
            <a:off x="689051" y="1298575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9383C38-2861-5A28-99CA-9DB918E23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554" y="995560"/>
            <a:ext cx="10070396" cy="98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Question 8: What level of insight (new knowledge) does the Commissioner want from the wargame?  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6B1852-33F8-3549-D628-7D7D8276271F}"/>
              </a:ext>
            </a:extLst>
          </p:cNvPr>
          <p:cNvSpPr txBox="1"/>
          <p:nvPr/>
        </p:nvSpPr>
        <p:spPr>
          <a:xfrm>
            <a:off x="1271353" y="5123544"/>
            <a:ext cx="923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greater the risk associated with the wargame outcome, the higher the level of analysis </a:t>
            </a:r>
            <a:r>
              <a:rPr lang="en-GB" sz="1600" b="1" dirty="0"/>
              <a:t>should</a:t>
            </a:r>
            <a:r>
              <a:rPr lang="en-GB" sz="1600" dirty="0"/>
              <a:t> be 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3D9167A7-AEA4-1008-DEA6-BB706CF9826E}"/>
              </a:ext>
            </a:extLst>
          </p:cNvPr>
          <p:cNvSpPr/>
          <p:nvPr/>
        </p:nvSpPr>
        <p:spPr>
          <a:xfrm>
            <a:off x="1779725" y="2468241"/>
            <a:ext cx="349612" cy="2560959"/>
          </a:xfrm>
          <a:prstGeom prst="downArrow">
            <a:avLst>
              <a:gd name="adj1" fmla="val 35854"/>
              <a:gd name="adj2" fmla="val 641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303761-33E5-2EFA-9C64-5DCEDC80DF5C}"/>
              </a:ext>
            </a:extLst>
          </p:cNvPr>
          <p:cNvSpPr/>
          <p:nvPr/>
        </p:nvSpPr>
        <p:spPr>
          <a:xfrm>
            <a:off x="1271352" y="3348700"/>
            <a:ext cx="10635441" cy="7051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rgbClr val="FF0000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29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505F68-29B5-0792-3668-65539BAFDDA0}"/>
              </a:ext>
            </a:extLst>
          </p:cNvPr>
          <p:cNvCxnSpPr>
            <a:cxnSpLocks/>
          </p:cNvCxnSpPr>
          <p:nvPr/>
        </p:nvCxnSpPr>
        <p:spPr>
          <a:xfrm flipH="1">
            <a:off x="6399272" y="1517805"/>
            <a:ext cx="5653028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8B91FF-6118-D95E-D2DD-34C5E1058D5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14554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AE071D-74B0-E383-357E-7B6104E4FBFD}"/>
              </a:ext>
            </a:extLst>
          </p:cNvPr>
          <p:cNvCxnSpPr>
            <a:cxnSpLocks/>
          </p:cNvCxnSpPr>
          <p:nvPr/>
        </p:nvCxnSpPr>
        <p:spPr>
          <a:xfrm>
            <a:off x="6095276" y="1988006"/>
            <a:ext cx="0" cy="17602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732BD6-D546-2B94-EEDD-AA08B10045D8}"/>
              </a:ext>
            </a:extLst>
          </p:cNvPr>
          <p:cNvGrpSpPr/>
          <p:nvPr/>
        </p:nvGrpSpPr>
        <p:grpSpPr>
          <a:xfrm>
            <a:off x="5695226" y="1117755"/>
            <a:ext cx="800100" cy="800100"/>
            <a:chOff x="5695226" y="1492706"/>
            <a:chExt cx="800100" cy="8001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44DE16-BFEB-117F-B223-32261C5F7B9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5627F9-9EDA-1089-A6D4-D9D724E334E2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7A3D3D-D98F-ACEA-0459-6C9C4A61F86D}"/>
              </a:ext>
            </a:extLst>
          </p:cNvPr>
          <p:cNvGrpSpPr/>
          <p:nvPr/>
        </p:nvGrpSpPr>
        <p:grpSpPr>
          <a:xfrm rot="10800000">
            <a:off x="550273" y="1300844"/>
            <a:ext cx="5144953" cy="405313"/>
            <a:chOff x="409606" y="4362538"/>
            <a:chExt cx="5144953" cy="40531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B04476-6515-641A-E205-72BA5BC15B85}"/>
                </a:ext>
              </a:extLst>
            </p:cNvPr>
            <p:cNvCxnSpPr>
              <a:cxnSpLocks/>
              <a:stCxn id="45" idx="2"/>
              <a:endCxn id="49" idx="2"/>
            </p:cNvCxnSpPr>
            <p:nvPr/>
          </p:nvCxnSpPr>
          <p:spPr>
            <a:xfrm rot="10800000" flipH="1" flipV="1">
              <a:off x="409606" y="4550890"/>
              <a:ext cx="4739640" cy="14305"/>
            </a:xfrm>
            <a:prstGeom prst="line">
              <a:avLst/>
            </a:prstGeom>
            <a:ln w="38100">
              <a:solidFill>
                <a:srgbClr val="FC4C02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F27EDDB-36D2-571E-12A0-1792E9865582}"/>
                </a:ext>
              </a:extLst>
            </p:cNvPr>
            <p:cNvSpPr/>
            <p:nvPr/>
          </p:nvSpPr>
          <p:spPr>
            <a:xfrm>
              <a:off x="5149246" y="4362538"/>
              <a:ext cx="405313" cy="4053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3C05D5F-1065-C074-3214-4F2289819EB7}"/>
              </a:ext>
            </a:extLst>
          </p:cNvPr>
          <p:cNvSpPr txBox="1"/>
          <p:nvPr/>
        </p:nvSpPr>
        <p:spPr>
          <a:xfrm>
            <a:off x="352426" y="452685"/>
            <a:ext cx="5226172" cy="90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8 – Analysis Requirement:</a:t>
            </a:r>
          </a:p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level of insight (new knowledge) does the Commissioner want from the wargame?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411505-784F-2795-FFDE-8FAD58AF53BB}"/>
              </a:ext>
            </a:extLst>
          </p:cNvPr>
          <p:cNvCxnSpPr>
            <a:cxnSpLocks/>
          </p:cNvCxnSpPr>
          <p:nvPr/>
        </p:nvCxnSpPr>
        <p:spPr>
          <a:xfrm>
            <a:off x="6095276" y="3977864"/>
            <a:ext cx="8801" cy="1693545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5DA078-9E81-393B-9DD0-09854AA6674A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6502469" y="3625518"/>
            <a:ext cx="4686774" cy="9034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D0F7F71-F84A-E401-DF5D-DA672360C697}"/>
              </a:ext>
            </a:extLst>
          </p:cNvPr>
          <p:cNvSpPr/>
          <p:nvPr/>
        </p:nvSpPr>
        <p:spPr>
          <a:xfrm>
            <a:off x="11189243" y="3422861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95D989-1344-3353-366D-24C2F1450B07}"/>
              </a:ext>
            </a:extLst>
          </p:cNvPr>
          <p:cNvCxnSpPr>
            <a:cxnSpLocks/>
          </p:cNvCxnSpPr>
          <p:nvPr/>
        </p:nvCxnSpPr>
        <p:spPr>
          <a:xfrm>
            <a:off x="6104077" y="6033315"/>
            <a:ext cx="0" cy="7437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89A642-50A3-EF5B-1D29-2870291BC809}"/>
              </a:ext>
            </a:extLst>
          </p:cNvPr>
          <p:cNvSpPr txBox="1"/>
          <p:nvPr/>
        </p:nvSpPr>
        <p:spPr>
          <a:xfrm>
            <a:off x="6561790" y="2420517"/>
            <a:ext cx="5116403" cy="115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9 – Assurance Levels: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How will the outputs be used and thus what level of assurance does the commissioner seek in the wargame’s output?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28DA3E-3D5A-4F98-6C77-E2FE9C42434B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 flipH="1" flipV="1">
            <a:off x="1020354" y="5498660"/>
            <a:ext cx="4693917" cy="140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6778DC1-5E78-9AE9-E310-48E473530A15}"/>
              </a:ext>
            </a:extLst>
          </p:cNvPr>
          <p:cNvSpPr/>
          <p:nvPr/>
        </p:nvSpPr>
        <p:spPr>
          <a:xfrm rot="10800000">
            <a:off x="615041" y="5296004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A2EC9F-5D66-8E63-9810-E4F3965D5AC6}"/>
              </a:ext>
            </a:extLst>
          </p:cNvPr>
          <p:cNvGrpSpPr/>
          <p:nvPr/>
        </p:nvGrpSpPr>
        <p:grpSpPr>
          <a:xfrm rot="10800000">
            <a:off x="5714271" y="5112633"/>
            <a:ext cx="800100" cy="800100"/>
            <a:chOff x="5695226" y="1492706"/>
            <a:chExt cx="800100" cy="8001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979D7E-54E5-C0AF-152E-ECCD7348C43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084A91C-5B52-36DF-9AFF-95D39901B389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6617D5-5299-68C8-0FCB-FC66A8483DB7}"/>
              </a:ext>
            </a:extLst>
          </p:cNvPr>
          <p:cNvCxnSpPr>
            <a:cxnSpLocks/>
          </p:cNvCxnSpPr>
          <p:nvPr/>
        </p:nvCxnSpPr>
        <p:spPr>
          <a:xfrm flipH="1" flipV="1">
            <a:off x="-89522" y="3571345"/>
            <a:ext cx="5784748" cy="5823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C542F2-0C54-8E01-DBA0-BC14D3FB7CFA}"/>
              </a:ext>
            </a:extLst>
          </p:cNvPr>
          <p:cNvGrpSpPr/>
          <p:nvPr/>
        </p:nvGrpSpPr>
        <p:grpSpPr>
          <a:xfrm>
            <a:off x="5702369" y="3230947"/>
            <a:ext cx="800100" cy="800100"/>
            <a:chOff x="5695226" y="1492706"/>
            <a:chExt cx="800100" cy="8001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19F05DE-E8FB-963A-3376-8A105E6F91C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0B1110-4651-C98A-C92A-AC15804D8102}"/>
                </a:ext>
              </a:extLst>
            </p:cNvPr>
            <p:cNvSpPr/>
            <p:nvPr/>
          </p:nvSpPr>
          <p:spPr>
            <a:xfrm flipV="1">
              <a:off x="5862018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812790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225" name="Chevron 224"/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6" name="Chevron 225"/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227" name="Chevron 226"/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240" name="Pentagon 239"/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B1CC9A-55B8-92E9-CDA1-6E387ED07C52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7" name="Arrow: U-Turn 6">
              <a:extLst>
                <a:ext uri="{FF2B5EF4-FFF2-40B4-BE49-F238E27FC236}">
                  <a16:creationId xmlns:a16="http://schemas.microsoft.com/office/drawing/2014/main" id="{3932F52C-3A3F-39FB-8D52-5E65AC66C805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EF98019D-594D-C04C-0668-3F5B67ED9788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1) Analysis-Led Wargaming Framework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Straight Arrow Connector 191"/>
          <p:cNvCxnSpPr>
            <a:cxnSpLocks/>
            <a:stCxn id="220" idx="0"/>
            <a:endCxn id="232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Straight Arrow Connector 192"/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4" name="Straight Arrow Connector 193"/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5" name="Straight Arrow Connector 194"/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/>
          <p:cNvCxnSpPr>
            <a:cxnSpLocks/>
            <a:stCxn id="199" idx="0"/>
            <a:endCxn id="204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7" name="Rounded Rectangle 196"/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212" name="Elbow Connector 211"/>
          <p:cNvCxnSpPr>
            <a:cxnSpLocks/>
            <a:stCxn id="201" idx="0"/>
            <a:endCxn id="206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3" name="Elbow Connector 212"/>
          <p:cNvCxnSpPr>
            <a:cxnSpLocks/>
            <a:stCxn id="202" idx="0"/>
            <a:endCxn id="206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4" name="Elbow Connector 213"/>
          <p:cNvCxnSpPr>
            <a:cxnSpLocks/>
            <a:stCxn id="203" idx="0"/>
            <a:endCxn id="207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5" name="Elbow Connector 214"/>
          <p:cNvCxnSpPr>
            <a:cxnSpLocks/>
            <a:stCxn id="204" idx="0"/>
            <a:endCxn id="207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6" name="Elbow Connector 215"/>
          <p:cNvCxnSpPr>
            <a:cxnSpLocks/>
            <a:stCxn id="205" idx="0"/>
            <a:endCxn id="209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7" name="Straight Arrow Connector 216"/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8" name="Elbow Connector 217"/>
          <p:cNvCxnSpPr>
            <a:cxnSpLocks/>
            <a:stCxn id="208" idx="3"/>
            <a:endCxn id="198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19" name="Rounded Rectangle 218"/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230" name="Elbow Connector 229"/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1" name="Rounded Rectangle 230"/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4" name="Chevron 233"/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AutoShape 2" descr="Refresh Vector SVG Icon - SVG Repo">
            <a:extLst>
              <a:ext uri="{FF2B5EF4-FFF2-40B4-BE49-F238E27FC236}">
                <a16:creationId xmlns:a16="http://schemas.microsoft.com/office/drawing/2014/main" id="{F4E3B090-3426-2889-07B4-6CF2473E6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05">
            <a:extLst>
              <a:ext uri="{FF2B5EF4-FFF2-40B4-BE49-F238E27FC236}">
                <a16:creationId xmlns:a16="http://schemas.microsoft.com/office/drawing/2014/main" id="{D07A7754-6789-0396-DD8B-5D9AEAA17FBD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5" name="Rounded Rectangle 206">
            <a:extLst>
              <a:ext uri="{FF2B5EF4-FFF2-40B4-BE49-F238E27FC236}">
                <a16:creationId xmlns:a16="http://schemas.microsoft.com/office/drawing/2014/main" id="{D762E616-46A1-B2E6-253A-3BDC65DB7F7A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6" name="Rounded Rectangle 207">
            <a:extLst>
              <a:ext uri="{FF2B5EF4-FFF2-40B4-BE49-F238E27FC236}">
                <a16:creationId xmlns:a16="http://schemas.microsoft.com/office/drawing/2014/main" id="{689429BD-545C-C603-E41A-B05E673F1B4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BECFC422-A6D6-7ED2-ACB8-B05988751375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BC45-8367-26CE-CA83-564233C09058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8" name="Arrow: U-Turn 17">
              <a:extLst>
                <a:ext uri="{FF2B5EF4-FFF2-40B4-BE49-F238E27FC236}">
                  <a16:creationId xmlns:a16="http://schemas.microsoft.com/office/drawing/2014/main" id="{F4911110-B928-21DA-E970-4F34EB9CC93C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U-Turn 18">
              <a:extLst>
                <a:ext uri="{FF2B5EF4-FFF2-40B4-BE49-F238E27FC236}">
                  <a16:creationId xmlns:a16="http://schemas.microsoft.com/office/drawing/2014/main" id="{4781A952-4B01-1D69-A883-809D4CF04AB5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F7021A-E1BE-C01A-C1BF-2BE0F7339702}"/>
              </a:ext>
            </a:extLst>
          </p:cNvPr>
          <p:cNvGrpSpPr/>
          <p:nvPr/>
        </p:nvGrpSpPr>
        <p:grpSpPr>
          <a:xfrm>
            <a:off x="1396265" y="6261067"/>
            <a:ext cx="2754476" cy="261610"/>
            <a:chOff x="923544" y="5559548"/>
            <a:chExt cx="1785141" cy="26161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5F80F0-2313-95EE-AB47-FCF3587C88EE}"/>
                </a:ext>
              </a:extLst>
            </p:cNvPr>
            <p:cNvSpPr/>
            <p:nvPr/>
          </p:nvSpPr>
          <p:spPr>
            <a:xfrm>
              <a:off x="923544" y="5571481"/>
              <a:ext cx="228600" cy="237744"/>
            </a:xfrm>
            <a:prstGeom prst="rect">
              <a:avLst/>
            </a:prstGeom>
            <a:solidFill>
              <a:srgbClr val="007383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BAF9C8-A966-54F6-7287-1F9EF9117007}"/>
                </a:ext>
              </a:extLst>
            </p:cNvPr>
            <p:cNvSpPr txBox="1"/>
            <p:nvPr/>
          </p:nvSpPr>
          <p:spPr>
            <a:xfrm>
              <a:off x="1158240" y="5559548"/>
              <a:ext cx="1550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Delivery Activities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8F3FEC-FD3E-6FF5-D0C6-33A2441BF831}"/>
              </a:ext>
            </a:extLst>
          </p:cNvPr>
          <p:cNvGrpSpPr/>
          <p:nvPr/>
        </p:nvGrpSpPr>
        <p:grpSpPr>
          <a:xfrm>
            <a:off x="3150365" y="6255741"/>
            <a:ext cx="2224795" cy="261610"/>
            <a:chOff x="775018" y="5936239"/>
            <a:chExt cx="1441861" cy="26161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A727F2D-63B9-31B6-8ADB-731FFE51792B}"/>
                </a:ext>
              </a:extLst>
            </p:cNvPr>
            <p:cNvSpPr/>
            <p:nvPr/>
          </p:nvSpPr>
          <p:spPr>
            <a:xfrm>
              <a:off x="775018" y="5948172"/>
              <a:ext cx="228600" cy="23774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713F28-0FBD-0623-E6A2-F2FBD91C50DD}"/>
                </a:ext>
              </a:extLst>
            </p:cNvPr>
            <p:cNvSpPr txBox="1"/>
            <p:nvPr/>
          </p:nvSpPr>
          <p:spPr>
            <a:xfrm>
              <a:off x="987937" y="5936239"/>
              <a:ext cx="1228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Analysis Activities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857275-679C-0BD0-0630-128F8063BF09}"/>
              </a:ext>
            </a:extLst>
          </p:cNvPr>
          <p:cNvGrpSpPr/>
          <p:nvPr/>
        </p:nvGrpSpPr>
        <p:grpSpPr>
          <a:xfrm>
            <a:off x="4873666" y="6255741"/>
            <a:ext cx="1688456" cy="261610"/>
            <a:chOff x="394907" y="6366270"/>
            <a:chExt cx="1094267" cy="261610"/>
          </a:xfrm>
          <a:solidFill>
            <a:srgbClr val="2D3033">
              <a:lumMod val="50000"/>
              <a:lumOff val="50000"/>
            </a:srgb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83E9FBB-4720-B844-6085-B2F1D41E01C0}"/>
                </a:ext>
              </a:extLst>
            </p:cNvPr>
            <p:cNvSpPr/>
            <p:nvPr/>
          </p:nvSpPr>
          <p:spPr>
            <a:xfrm>
              <a:off x="394907" y="6378203"/>
              <a:ext cx="228600" cy="237744"/>
            </a:xfrm>
            <a:prstGeom prst="rect">
              <a:avLst/>
            </a:prstGeom>
            <a:solidFill>
              <a:srgbClr val="86D2E8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4976DD-6BE7-621E-DBA8-449EBF3E2332}"/>
                </a:ext>
              </a:extLst>
            </p:cNvPr>
            <p:cNvSpPr txBox="1"/>
            <p:nvPr/>
          </p:nvSpPr>
          <p:spPr>
            <a:xfrm>
              <a:off x="629602" y="6366270"/>
              <a:ext cx="859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Assurance Activities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sp>
        <p:nvSpPr>
          <p:cNvPr id="61" name="Chevron 106">
            <a:extLst>
              <a:ext uri="{FF2B5EF4-FFF2-40B4-BE49-F238E27FC236}">
                <a16:creationId xmlns:a16="http://schemas.microsoft.com/office/drawing/2014/main" id="{92F02EB5-F2C3-6B0C-D255-2337CDFFA2E7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Chevron 110">
            <a:extLst>
              <a:ext uri="{FF2B5EF4-FFF2-40B4-BE49-F238E27FC236}">
                <a16:creationId xmlns:a16="http://schemas.microsoft.com/office/drawing/2014/main" id="{E83BD15D-7C72-3B31-8715-6EB666F8B09D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Free-form: Shape 29">
            <a:extLst>
              <a:ext uri="{FF2B5EF4-FFF2-40B4-BE49-F238E27FC236}">
                <a16:creationId xmlns:a16="http://schemas.microsoft.com/office/drawing/2014/main" id="{1DDB370D-13DC-2E91-214B-E38814EDF186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060AAA7-067F-AF50-D76A-51EFBEEEF64E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40F727BB-7C55-8873-44EE-8A0DF06B0E7E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B8089-EC30-1D1D-B54D-BC8521590019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444363-A3C9-1AB7-52F8-B3713CE0E451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11F4F2BD-BCDA-99CB-2881-B3DA2635CC0B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8" name="Chevron 227"/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</p:spTree>
    <p:extLst>
      <p:ext uri="{BB962C8B-B14F-4D97-AF65-F5344CB8AC3E}">
        <p14:creationId xmlns:p14="http://schemas.microsoft.com/office/powerpoint/2010/main" val="31953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4BE522-2B73-0167-EC8E-231431386040}"/>
              </a:ext>
            </a:extLst>
          </p:cNvPr>
          <p:cNvCxnSpPr>
            <a:cxnSpLocks/>
          </p:cNvCxnSpPr>
          <p:nvPr/>
        </p:nvCxnSpPr>
        <p:spPr>
          <a:xfrm flipH="1">
            <a:off x="11295986" y="3567717"/>
            <a:ext cx="1072426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36CAEF4-10F6-E35F-9285-BC6384C41BC3}"/>
              </a:ext>
            </a:extLst>
          </p:cNvPr>
          <p:cNvSpPr/>
          <p:nvPr/>
        </p:nvSpPr>
        <p:spPr>
          <a:xfrm rot="10800000">
            <a:off x="10890673" y="3365060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E594B7-63D8-5660-8B70-6405181A1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19911"/>
              </p:ext>
            </p:extLst>
          </p:nvPr>
        </p:nvGraphicFramePr>
        <p:xfrm>
          <a:off x="644700" y="2627373"/>
          <a:ext cx="9943438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3643">
                  <a:extLst>
                    <a:ext uri="{9D8B030D-6E8A-4147-A177-3AD203B41FA5}">
                      <a16:colId xmlns:a16="http://schemas.microsoft.com/office/drawing/2014/main" val="874714966"/>
                    </a:ext>
                  </a:extLst>
                </a:gridCol>
                <a:gridCol w="5059795">
                  <a:extLst>
                    <a:ext uri="{9D8B030D-6E8A-4147-A177-3AD203B41FA5}">
                      <a16:colId xmlns:a16="http://schemas.microsoft.com/office/drawing/2014/main" val="3193085315"/>
                    </a:ext>
                  </a:extLst>
                </a:gridCol>
              </a:tblGrid>
              <a:tr h="2428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Usage</a:t>
                      </a: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4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Suggested</a:t>
                      </a:r>
                      <a:r>
                        <a:rPr lang="en-GB" sz="1800" baseline="0" dirty="0">
                          <a:solidFill>
                            <a:schemeClr val="bg1"/>
                          </a:solidFill>
                        </a:rPr>
                        <a:t> Assurance Level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18809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Exploratory: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Output will be one of many inputs to a decision.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Low: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Partial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Validity Framework Approach (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</a:rPr>
                        <a:t>pVFA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469195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Informative: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Output will be one of several inputs to a decision.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Moderate: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Full Validity Framework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Approach or partial Evidence Framework Approach (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</a:rPr>
                        <a:t>pEFA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314973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Definitive: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Output will be a primary input to a decision.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High: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Full 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Evidence Framework Approach (EFA)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65726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DB2AC84-E805-092C-FCA8-FAA671E4909A}"/>
              </a:ext>
            </a:extLst>
          </p:cNvPr>
          <p:cNvGrpSpPr/>
          <p:nvPr/>
        </p:nvGrpSpPr>
        <p:grpSpPr>
          <a:xfrm rot="5400000">
            <a:off x="5357130" y="5916474"/>
            <a:ext cx="1477739" cy="405313"/>
            <a:chOff x="3516855" y="5650668"/>
            <a:chExt cx="1477739" cy="4053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594178-2D6A-0919-AE65-764594141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2168" y="5853325"/>
              <a:ext cx="1072426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1DA233-8586-016B-1982-AC0EA21F933F}"/>
                </a:ext>
              </a:extLst>
            </p:cNvPr>
            <p:cNvSpPr/>
            <p:nvPr/>
          </p:nvSpPr>
          <p:spPr>
            <a:xfrm rot="10800000">
              <a:off x="3516855" y="5650668"/>
              <a:ext cx="405313" cy="4053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154151-AA28-C4EE-3A6E-C1C2CCF4F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444" y="1436586"/>
            <a:ext cx="10006726" cy="723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Question 9.1: How will the outputs be used and thus what level of assurance does the commissioner seek in the output?  </a:t>
            </a:r>
            <a:r>
              <a:rPr lang="en-GB" sz="2400" dirty="0"/>
              <a:t>Noting that achieving a high assurance level generally suggests Level 3+ analysis</a:t>
            </a:r>
          </a:p>
        </p:txBody>
      </p:sp>
    </p:spTree>
    <p:extLst>
      <p:ext uri="{BB962C8B-B14F-4D97-AF65-F5344CB8AC3E}">
        <p14:creationId xmlns:p14="http://schemas.microsoft.com/office/powerpoint/2010/main" val="2228131243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594178-2D6A-0919-AE65-7645941410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59787" y="536213"/>
            <a:ext cx="1072426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01DA233-8586-016B-1982-AC0EA21F933F}"/>
              </a:ext>
            </a:extLst>
          </p:cNvPr>
          <p:cNvSpPr/>
          <p:nvPr/>
        </p:nvSpPr>
        <p:spPr>
          <a:xfrm rot="5400000">
            <a:off x="5893343" y="667113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93A08C-87FE-2FDE-03F6-CDF57AA68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56051"/>
              </p:ext>
            </p:extLst>
          </p:nvPr>
        </p:nvGraphicFramePr>
        <p:xfrm>
          <a:off x="548754" y="2169240"/>
          <a:ext cx="9993057" cy="3734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2837">
                  <a:extLst>
                    <a:ext uri="{9D8B030D-6E8A-4147-A177-3AD203B41FA5}">
                      <a16:colId xmlns:a16="http://schemas.microsoft.com/office/drawing/2014/main" val="3797706240"/>
                    </a:ext>
                  </a:extLst>
                </a:gridCol>
                <a:gridCol w="8020220">
                  <a:extLst>
                    <a:ext uri="{9D8B030D-6E8A-4147-A177-3AD203B41FA5}">
                      <a16:colId xmlns:a16="http://schemas.microsoft.com/office/drawing/2014/main" val="1346373745"/>
                    </a:ext>
                  </a:extLst>
                </a:gridCol>
              </a:tblGrid>
              <a:tr h="2428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Generalisability Level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4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Description of Outputs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38039"/>
                  </a:ext>
                </a:extLst>
              </a:tr>
              <a:tr h="7393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3: 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9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Highly context-specific</a:t>
                      </a:r>
                    </a:p>
                    <a:p>
                      <a:pPr marL="171450" marR="0" lvl="0" indent="-17145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Can only be applied in very similar circumstances without significant moderation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73808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2: Moderate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Can be applied in contexts that are similar</a:t>
                      </a:r>
                    </a:p>
                    <a:p>
                      <a:pPr marL="171450" indent="-171450" algn="l">
                        <a:lnSpc>
                          <a:spcPct val="9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Will require careful tailoring and adjustments if applied to different contexts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326195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</a:rPr>
                        <a:t>1: High</a:t>
                      </a: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9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Can be applied broadly </a:t>
                      </a:r>
                    </a:p>
                    <a:p>
                      <a:pPr marL="171450" lvl="0" indent="-171450">
                        <a:lnSpc>
                          <a:spcPct val="9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Demonstrate strong applicability to a wide range of circumstances</a:t>
                      </a:r>
                    </a:p>
                    <a:p>
                      <a:pPr marL="171450" lvl="0" indent="-171450">
                        <a:lnSpc>
                          <a:spcPct val="9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Minimal caution needed for contextual adaptation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07925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5B9242-79AF-FB86-8A51-1B5323B324B9}"/>
              </a:ext>
            </a:extLst>
          </p:cNvPr>
          <p:cNvCxnSpPr>
            <a:cxnSpLocks/>
          </p:cNvCxnSpPr>
          <p:nvPr/>
        </p:nvCxnSpPr>
        <p:spPr>
          <a:xfrm flipH="1">
            <a:off x="11295986" y="3567717"/>
            <a:ext cx="1072426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396BA2A-1EE8-402C-E8E8-5650222F839D}"/>
              </a:ext>
            </a:extLst>
          </p:cNvPr>
          <p:cNvSpPr/>
          <p:nvPr/>
        </p:nvSpPr>
        <p:spPr>
          <a:xfrm rot="10800000">
            <a:off x="10890673" y="3365060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7C1F7A-1F8E-EECA-87BE-C7A55392E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628" y="1219107"/>
            <a:ext cx="8560507" cy="723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Question 9.2: What is the required level of generalisability?</a:t>
            </a:r>
            <a:br>
              <a:rPr lang="en-GB" sz="2400" b="1" dirty="0"/>
            </a:br>
            <a:r>
              <a:rPr lang="en-GB" sz="1800" i="1" dirty="0"/>
              <a:t>The degree to which the findings of the wargaming activity can be reliably applied to other settings/conditions.</a:t>
            </a:r>
            <a:r>
              <a:rPr lang="en-GB" sz="1800" b="1" i="1" dirty="0"/>
              <a:t> 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12553850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7">
              <a:schemeClr val="bg1"/>
            </a:gs>
            <a:gs pos="42000">
              <a:srgbClr val="FAF9F9"/>
            </a:gs>
            <a:gs pos="72000">
              <a:srgbClr val="F6F4F3"/>
            </a:gs>
            <a:gs pos="100000">
              <a:srgbClr val="F2EEE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8B91FF-6118-D95E-D2DD-34C5E1058D5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14554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AE071D-74B0-E383-357E-7B6104E4FBFD}"/>
              </a:ext>
            </a:extLst>
          </p:cNvPr>
          <p:cNvCxnSpPr>
            <a:cxnSpLocks/>
          </p:cNvCxnSpPr>
          <p:nvPr/>
        </p:nvCxnSpPr>
        <p:spPr>
          <a:xfrm>
            <a:off x="6095276" y="1988006"/>
            <a:ext cx="0" cy="1760220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732BD6-D546-2B94-EEDD-AA08B10045D8}"/>
              </a:ext>
            </a:extLst>
          </p:cNvPr>
          <p:cNvGrpSpPr/>
          <p:nvPr/>
        </p:nvGrpSpPr>
        <p:grpSpPr>
          <a:xfrm>
            <a:off x="5695226" y="1117755"/>
            <a:ext cx="800100" cy="800100"/>
            <a:chOff x="5695226" y="1492706"/>
            <a:chExt cx="800100" cy="8001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44DE16-BFEB-117F-B223-32261C5F7B9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5627F9-9EDA-1089-A6D4-D9D724E334E2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7A3D3D-D98F-ACEA-0459-6C9C4A61F86D}"/>
              </a:ext>
            </a:extLst>
          </p:cNvPr>
          <p:cNvGrpSpPr/>
          <p:nvPr/>
        </p:nvGrpSpPr>
        <p:grpSpPr>
          <a:xfrm rot="10800000">
            <a:off x="550273" y="1300844"/>
            <a:ext cx="5144953" cy="405313"/>
            <a:chOff x="409606" y="4362538"/>
            <a:chExt cx="5144953" cy="40531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B04476-6515-641A-E205-72BA5BC15B85}"/>
                </a:ext>
              </a:extLst>
            </p:cNvPr>
            <p:cNvCxnSpPr>
              <a:cxnSpLocks/>
              <a:stCxn id="45" idx="2"/>
              <a:endCxn id="49" idx="2"/>
            </p:cNvCxnSpPr>
            <p:nvPr/>
          </p:nvCxnSpPr>
          <p:spPr>
            <a:xfrm rot="10800000" flipH="1" flipV="1">
              <a:off x="409606" y="4550890"/>
              <a:ext cx="4739640" cy="14305"/>
            </a:xfrm>
            <a:prstGeom prst="line">
              <a:avLst/>
            </a:prstGeom>
            <a:ln w="38100">
              <a:solidFill>
                <a:srgbClr val="FC4C02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F27EDDB-36D2-571E-12A0-1792E9865582}"/>
                </a:ext>
              </a:extLst>
            </p:cNvPr>
            <p:cNvSpPr/>
            <p:nvPr/>
          </p:nvSpPr>
          <p:spPr>
            <a:xfrm>
              <a:off x="5149246" y="4362538"/>
              <a:ext cx="405313" cy="4053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3C05D5F-1065-C074-3214-4F2289819EB7}"/>
              </a:ext>
            </a:extLst>
          </p:cNvPr>
          <p:cNvSpPr txBox="1"/>
          <p:nvPr/>
        </p:nvSpPr>
        <p:spPr>
          <a:xfrm>
            <a:off x="352426" y="424110"/>
            <a:ext cx="5226172" cy="90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8 – Analysis Requirement:</a:t>
            </a:r>
          </a:p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level of insight (new knowledge) does the Commissioner want from the wargame?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411505-784F-2795-FFDE-8FAD58AF53BB}"/>
              </a:ext>
            </a:extLst>
          </p:cNvPr>
          <p:cNvCxnSpPr>
            <a:cxnSpLocks/>
          </p:cNvCxnSpPr>
          <p:nvPr/>
        </p:nvCxnSpPr>
        <p:spPr>
          <a:xfrm>
            <a:off x="6095276" y="3977864"/>
            <a:ext cx="8801" cy="1693545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5DA078-9E81-393B-9DD0-09854AA6674A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6502469" y="3625518"/>
            <a:ext cx="4686774" cy="9034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D0F7F71-F84A-E401-DF5D-DA672360C697}"/>
              </a:ext>
            </a:extLst>
          </p:cNvPr>
          <p:cNvSpPr/>
          <p:nvPr/>
        </p:nvSpPr>
        <p:spPr>
          <a:xfrm>
            <a:off x="11189243" y="3422861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9A642-50A3-EF5B-1D29-2870291BC809}"/>
              </a:ext>
            </a:extLst>
          </p:cNvPr>
          <p:cNvSpPr txBox="1"/>
          <p:nvPr/>
        </p:nvSpPr>
        <p:spPr>
          <a:xfrm>
            <a:off x="6561790" y="2420517"/>
            <a:ext cx="5116403" cy="115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9 – Assurance Levels: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How will the outputs be used and thus what level of assurance does the commissioner seek in the wargame’s output?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28DA3E-3D5A-4F98-6C77-E2FE9C42434B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 flipH="1" flipV="1">
            <a:off x="1020354" y="5498660"/>
            <a:ext cx="4693917" cy="14023"/>
          </a:xfrm>
          <a:prstGeom prst="line">
            <a:avLst/>
          </a:prstGeom>
          <a:ln w="38100">
            <a:solidFill>
              <a:srgbClr val="FC4C02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6778DC1-5E78-9AE9-E310-48E473530A15}"/>
              </a:ext>
            </a:extLst>
          </p:cNvPr>
          <p:cNvSpPr/>
          <p:nvPr/>
        </p:nvSpPr>
        <p:spPr>
          <a:xfrm rot="10800000">
            <a:off x="615041" y="5296004"/>
            <a:ext cx="405313" cy="4053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4C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A2EC9F-5D66-8E63-9810-E4F3965D5AC6}"/>
              </a:ext>
            </a:extLst>
          </p:cNvPr>
          <p:cNvGrpSpPr/>
          <p:nvPr/>
        </p:nvGrpSpPr>
        <p:grpSpPr>
          <a:xfrm rot="10800000">
            <a:off x="5714271" y="5112633"/>
            <a:ext cx="800100" cy="800100"/>
            <a:chOff x="5695226" y="1492706"/>
            <a:chExt cx="800100" cy="8001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979D7E-54E5-C0AF-152E-ECCD7348C43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084A91C-5B52-36DF-9AFF-95D39901B389}"/>
                </a:ext>
              </a:extLst>
            </p:cNvPr>
            <p:cNvSpPr/>
            <p:nvPr/>
          </p:nvSpPr>
          <p:spPr>
            <a:xfrm flipV="1">
              <a:off x="5862019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6617D5-5299-68C8-0FCB-FC66A8483DB7}"/>
              </a:ext>
            </a:extLst>
          </p:cNvPr>
          <p:cNvCxnSpPr>
            <a:cxnSpLocks/>
          </p:cNvCxnSpPr>
          <p:nvPr/>
        </p:nvCxnSpPr>
        <p:spPr>
          <a:xfrm flipH="1" flipV="1">
            <a:off x="-89522" y="3571345"/>
            <a:ext cx="5784748" cy="5823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C542F2-0C54-8E01-DBA0-BC14D3FB7CFA}"/>
              </a:ext>
            </a:extLst>
          </p:cNvPr>
          <p:cNvGrpSpPr/>
          <p:nvPr/>
        </p:nvGrpSpPr>
        <p:grpSpPr>
          <a:xfrm>
            <a:off x="5702369" y="3230947"/>
            <a:ext cx="800100" cy="800100"/>
            <a:chOff x="5695226" y="1492706"/>
            <a:chExt cx="800100" cy="8001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19F05DE-E8FB-963A-3376-8A105E6F91CA}"/>
                </a:ext>
              </a:extLst>
            </p:cNvPr>
            <p:cNvSpPr/>
            <p:nvPr/>
          </p:nvSpPr>
          <p:spPr>
            <a:xfrm>
              <a:off x="5695226" y="1492706"/>
              <a:ext cx="800100" cy="8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4C0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0B1110-4651-C98A-C92A-AC15804D8102}"/>
                </a:ext>
              </a:extLst>
            </p:cNvPr>
            <p:cNvSpPr/>
            <p:nvPr/>
          </p:nvSpPr>
          <p:spPr>
            <a:xfrm flipV="1">
              <a:off x="5862018" y="1659498"/>
              <a:ext cx="466515" cy="466515"/>
            </a:xfrm>
            <a:prstGeom prst="ellipse">
              <a:avLst/>
            </a:prstGeom>
            <a:solidFill>
              <a:srgbClr val="FC4C02"/>
            </a:solidFill>
            <a:ln w="38100">
              <a:solidFill>
                <a:srgbClr val="FC4C0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44E122-9065-4078-5543-7A03C9151FBD}"/>
              </a:ext>
            </a:extLst>
          </p:cNvPr>
          <p:cNvSpPr txBox="1"/>
          <p:nvPr/>
        </p:nvSpPr>
        <p:spPr>
          <a:xfrm>
            <a:off x="197853" y="4545405"/>
            <a:ext cx="5380745" cy="904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b="1" dirty="0"/>
              <a:t>Question 10 – Levels of Realism:</a:t>
            </a:r>
          </a:p>
          <a:p>
            <a:pPr algn="r">
              <a:lnSpc>
                <a:spcPct val="80000"/>
              </a:lnSpc>
              <a:spcAft>
                <a:spcPts val="500"/>
              </a:spcAft>
            </a:pPr>
            <a:r>
              <a:rPr lang="en-GB" sz="2000" dirty="0"/>
              <a:t>What kind of decision-making do you want the wargaming activity to emphasise?</a:t>
            </a:r>
          </a:p>
        </p:txBody>
      </p:sp>
    </p:spTree>
    <p:extLst>
      <p:ext uri="{BB962C8B-B14F-4D97-AF65-F5344CB8AC3E}">
        <p14:creationId xmlns:p14="http://schemas.microsoft.com/office/powerpoint/2010/main" val="1738075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E0CF1CC-BE2A-5579-47C2-9AA5069C4F0D}"/>
              </a:ext>
            </a:extLst>
          </p:cNvPr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711A9-88E8-D1F3-FCC6-E8B41F3EAB6B}"/>
              </a:ext>
            </a:extLst>
          </p:cNvPr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62D2B5-239C-F30F-748C-7329B1F0C15D}"/>
              </a:ext>
            </a:extLst>
          </p:cNvPr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7A625-4702-EB9A-4662-C381E60F84ED}"/>
              </a:ext>
            </a:extLst>
          </p:cNvPr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9" name="Chevron 224">
            <a:extLst>
              <a:ext uri="{FF2B5EF4-FFF2-40B4-BE49-F238E27FC236}">
                <a16:creationId xmlns:a16="http://schemas.microsoft.com/office/drawing/2014/main" id="{076F970E-3E12-A961-6784-661060B4A4B5}"/>
              </a:ext>
            </a:extLst>
          </p:cNvPr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Chevron 225">
            <a:extLst>
              <a:ext uri="{FF2B5EF4-FFF2-40B4-BE49-F238E27FC236}">
                <a16:creationId xmlns:a16="http://schemas.microsoft.com/office/drawing/2014/main" id="{314B7CBE-B821-4723-D271-28FECBFD763A}"/>
              </a:ext>
            </a:extLst>
          </p:cNvPr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11" name="Chevron 226">
            <a:extLst>
              <a:ext uri="{FF2B5EF4-FFF2-40B4-BE49-F238E27FC236}">
                <a16:creationId xmlns:a16="http://schemas.microsoft.com/office/drawing/2014/main" id="{7942C35A-1197-EDCF-0F6A-5FEF5B8F5C0D}"/>
              </a:ext>
            </a:extLst>
          </p:cNvPr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CD1AD-6DCC-521E-068F-30A00963B550}"/>
              </a:ext>
            </a:extLst>
          </p:cNvPr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13" name="Pentagon 239">
            <a:extLst>
              <a:ext uri="{FF2B5EF4-FFF2-40B4-BE49-F238E27FC236}">
                <a16:creationId xmlns:a16="http://schemas.microsoft.com/office/drawing/2014/main" id="{83C7FA90-2AF5-C65C-736E-466E5902DEB8}"/>
              </a:ext>
            </a:extLst>
          </p:cNvPr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EBF520-39D4-6DA5-0FB1-A4CA5B2020E5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15" name="Arrow: U-Turn 14">
              <a:extLst>
                <a:ext uri="{FF2B5EF4-FFF2-40B4-BE49-F238E27FC236}">
                  <a16:creationId xmlns:a16="http://schemas.microsoft.com/office/drawing/2014/main" id="{3BE6EEDE-0726-666E-D323-CB5B9840CD93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Arrow: U-Turn 15">
              <a:extLst>
                <a:ext uri="{FF2B5EF4-FFF2-40B4-BE49-F238E27FC236}">
                  <a16:creationId xmlns:a16="http://schemas.microsoft.com/office/drawing/2014/main" id="{0DE40665-2499-03C9-0968-20C20775D4E6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A2456B-2207-CF55-8F3B-318D741CE42E}"/>
              </a:ext>
            </a:extLst>
          </p:cNvPr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43BB72-6C79-3A86-6F1D-762A47B0F4E8}"/>
              </a:ext>
            </a:extLst>
          </p:cNvPr>
          <p:cNvCxnSpPr>
            <a:cxnSpLocks/>
            <a:stCxn id="75" idx="0"/>
            <a:endCxn id="84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8666A0-6773-3DC2-E6BA-608EF043C352}"/>
              </a:ext>
            </a:extLst>
          </p:cNvPr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40D102-7B44-FBB5-C504-EFF31248D8A9}"/>
              </a:ext>
            </a:extLst>
          </p:cNvPr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9733-7518-4C7F-B808-106E2140DA2D}"/>
              </a:ext>
            </a:extLst>
          </p:cNvPr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6FC325-8DC2-4116-4073-0C870AECFA3C}"/>
              </a:ext>
            </a:extLst>
          </p:cNvPr>
          <p:cNvCxnSpPr>
            <a:cxnSpLocks/>
            <a:stCxn id="47" idx="0"/>
            <a:endCxn id="52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Rounded Rectangle 196">
            <a:extLst>
              <a:ext uri="{FF2B5EF4-FFF2-40B4-BE49-F238E27FC236}">
                <a16:creationId xmlns:a16="http://schemas.microsoft.com/office/drawing/2014/main" id="{320C0565-F479-7257-08A7-B6C0863A023F}"/>
              </a:ext>
            </a:extLst>
          </p:cNvPr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6" name="Rounded Rectangle 197">
            <a:extLst>
              <a:ext uri="{FF2B5EF4-FFF2-40B4-BE49-F238E27FC236}">
                <a16:creationId xmlns:a16="http://schemas.microsoft.com/office/drawing/2014/main" id="{12E1B28F-F4C3-C50E-10C4-ACE8BFEFBC1F}"/>
              </a:ext>
            </a:extLst>
          </p:cNvPr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47" name="Rounded Rectangle 198">
            <a:extLst>
              <a:ext uri="{FF2B5EF4-FFF2-40B4-BE49-F238E27FC236}">
                <a16:creationId xmlns:a16="http://schemas.microsoft.com/office/drawing/2014/main" id="{3F7A51DF-B1AC-3874-201D-EC5B596C03FC}"/>
              </a:ext>
            </a:extLst>
          </p:cNvPr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A4907B-480C-D022-E4A9-3B7D5864FCC8}"/>
              </a:ext>
            </a:extLst>
          </p:cNvPr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49" name="Rounded Rectangle 200">
            <a:extLst>
              <a:ext uri="{FF2B5EF4-FFF2-40B4-BE49-F238E27FC236}">
                <a16:creationId xmlns:a16="http://schemas.microsoft.com/office/drawing/2014/main" id="{70102355-DC96-9952-00F1-0D859D90D0C0}"/>
              </a:ext>
            </a:extLst>
          </p:cNvPr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50" name="Rounded Rectangle 201">
            <a:extLst>
              <a:ext uri="{FF2B5EF4-FFF2-40B4-BE49-F238E27FC236}">
                <a16:creationId xmlns:a16="http://schemas.microsoft.com/office/drawing/2014/main" id="{A1C1B6B3-A09A-39BC-9195-76E72AE3B326}"/>
              </a:ext>
            </a:extLst>
          </p:cNvPr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51" name="Rounded Rectangle 202">
            <a:extLst>
              <a:ext uri="{FF2B5EF4-FFF2-40B4-BE49-F238E27FC236}">
                <a16:creationId xmlns:a16="http://schemas.microsoft.com/office/drawing/2014/main" id="{FF417934-D63E-4DB0-32CA-430CA2E3749C}"/>
              </a:ext>
            </a:extLst>
          </p:cNvPr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52" name="Rounded Rectangle 203">
            <a:extLst>
              <a:ext uri="{FF2B5EF4-FFF2-40B4-BE49-F238E27FC236}">
                <a16:creationId xmlns:a16="http://schemas.microsoft.com/office/drawing/2014/main" id="{37248746-1D81-478D-AE80-6874294A88AE}"/>
              </a:ext>
            </a:extLst>
          </p:cNvPr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55" name="Rounded Rectangle 204">
            <a:extLst>
              <a:ext uri="{FF2B5EF4-FFF2-40B4-BE49-F238E27FC236}">
                <a16:creationId xmlns:a16="http://schemas.microsoft.com/office/drawing/2014/main" id="{1C990705-AE36-5B3B-D807-B025632474AA}"/>
              </a:ext>
            </a:extLst>
          </p:cNvPr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56" name="Rounded Rectangle 205">
            <a:extLst>
              <a:ext uri="{FF2B5EF4-FFF2-40B4-BE49-F238E27FC236}">
                <a16:creationId xmlns:a16="http://schemas.microsoft.com/office/drawing/2014/main" id="{9C59C00D-830E-E4FF-5C8F-19A67D15763C}"/>
              </a:ext>
            </a:extLst>
          </p:cNvPr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57" name="Rounded Rectangle 206">
            <a:extLst>
              <a:ext uri="{FF2B5EF4-FFF2-40B4-BE49-F238E27FC236}">
                <a16:creationId xmlns:a16="http://schemas.microsoft.com/office/drawing/2014/main" id="{72C4F9D4-34FB-E425-0D92-E9FCC6FC2E75}"/>
              </a:ext>
            </a:extLst>
          </p:cNvPr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58" name="Rounded Rectangle 207">
            <a:extLst>
              <a:ext uri="{FF2B5EF4-FFF2-40B4-BE49-F238E27FC236}">
                <a16:creationId xmlns:a16="http://schemas.microsoft.com/office/drawing/2014/main" id="{F9FA78DC-97AB-656B-BB74-F2F9D6FE38EC}"/>
              </a:ext>
            </a:extLst>
          </p:cNvPr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59" name="Rounded Rectangle 208">
            <a:extLst>
              <a:ext uri="{FF2B5EF4-FFF2-40B4-BE49-F238E27FC236}">
                <a16:creationId xmlns:a16="http://schemas.microsoft.com/office/drawing/2014/main" id="{B03AB862-BC70-01F3-B930-96756B107061}"/>
              </a:ext>
            </a:extLst>
          </p:cNvPr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60" name="Rounded Rectangle 209">
            <a:extLst>
              <a:ext uri="{FF2B5EF4-FFF2-40B4-BE49-F238E27FC236}">
                <a16:creationId xmlns:a16="http://schemas.microsoft.com/office/drawing/2014/main" id="{A3270150-932A-C36E-B338-150BF2763ABA}"/>
              </a:ext>
            </a:extLst>
          </p:cNvPr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63" name="Rounded Rectangle 210">
            <a:extLst>
              <a:ext uri="{FF2B5EF4-FFF2-40B4-BE49-F238E27FC236}">
                <a16:creationId xmlns:a16="http://schemas.microsoft.com/office/drawing/2014/main" id="{4B8166A8-E80F-39CB-61BB-116BBE169126}"/>
              </a:ext>
            </a:extLst>
          </p:cNvPr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64" name="Elbow Connector 211">
            <a:extLst>
              <a:ext uri="{FF2B5EF4-FFF2-40B4-BE49-F238E27FC236}">
                <a16:creationId xmlns:a16="http://schemas.microsoft.com/office/drawing/2014/main" id="{A298BEA9-C93B-4F35-B2D7-54EC75D92F2C}"/>
              </a:ext>
            </a:extLst>
          </p:cNvPr>
          <p:cNvCxnSpPr>
            <a:cxnSpLocks/>
            <a:stCxn id="49" idx="0"/>
            <a:endCxn id="56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Elbow Connector 212">
            <a:extLst>
              <a:ext uri="{FF2B5EF4-FFF2-40B4-BE49-F238E27FC236}">
                <a16:creationId xmlns:a16="http://schemas.microsoft.com/office/drawing/2014/main" id="{56005C1C-6771-EC58-F832-AF03AD09227B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Elbow Connector 213">
            <a:extLst>
              <a:ext uri="{FF2B5EF4-FFF2-40B4-BE49-F238E27FC236}">
                <a16:creationId xmlns:a16="http://schemas.microsoft.com/office/drawing/2014/main" id="{01682F2A-584C-0EDD-1584-6CE4BA7E5F67}"/>
              </a:ext>
            </a:extLst>
          </p:cNvPr>
          <p:cNvCxnSpPr>
            <a:cxnSpLocks/>
            <a:stCxn id="51" idx="0"/>
            <a:endCxn id="57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Elbow Connector 214">
            <a:extLst>
              <a:ext uri="{FF2B5EF4-FFF2-40B4-BE49-F238E27FC236}">
                <a16:creationId xmlns:a16="http://schemas.microsoft.com/office/drawing/2014/main" id="{8CDDCCFC-2471-D3BB-BE93-2518ACDD04E2}"/>
              </a:ext>
            </a:extLst>
          </p:cNvPr>
          <p:cNvCxnSpPr>
            <a:cxnSpLocks/>
            <a:stCxn id="52" idx="0"/>
            <a:endCxn id="57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Elbow Connector 215">
            <a:extLst>
              <a:ext uri="{FF2B5EF4-FFF2-40B4-BE49-F238E27FC236}">
                <a16:creationId xmlns:a16="http://schemas.microsoft.com/office/drawing/2014/main" id="{10B4DB93-F7DF-D3F7-CEB2-E064E4A2476B}"/>
              </a:ext>
            </a:extLst>
          </p:cNvPr>
          <p:cNvCxnSpPr>
            <a:cxnSpLocks/>
            <a:stCxn id="55" idx="0"/>
            <a:endCxn id="59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6FD7780-A78C-37CB-05B7-C52D1C67D0AB}"/>
              </a:ext>
            </a:extLst>
          </p:cNvPr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Elbow Connector 217">
            <a:extLst>
              <a:ext uri="{FF2B5EF4-FFF2-40B4-BE49-F238E27FC236}">
                <a16:creationId xmlns:a16="http://schemas.microsoft.com/office/drawing/2014/main" id="{8C9F314D-0C1C-DC71-F5CB-9E8665131623}"/>
              </a:ext>
            </a:extLst>
          </p:cNvPr>
          <p:cNvCxnSpPr>
            <a:cxnSpLocks/>
            <a:stCxn id="58" idx="3"/>
            <a:endCxn id="36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Rounded Rectangle 218">
            <a:extLst>
              <a:ext uri="{FF2B5EF4-FFF2-40B4-BE49-F238E27FC236}">
                <a16:creationId xmlns:a16="http://schemas.microsoft.com/office/drawing/2014/main" id="{6DE4DA94-CC7E-94BA-5646-F238235AD0C6}"/>
              </a:ext>
            </a:extLst>
          </p:cNvPr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75" name="Rounded Rectangle 219">
            <a:extLst>
              <a:ext uri="{FF2B5EF4-FFF2-40B4-BE49-F238E27FC236}">
                <a16:creationId xmlns:a16="http://schemas.microsoft.com/office/drawing/2014/main" id="{032FAD00-A0D4-09DD-6E20-60FE849590D3}"/>
              </a:ext>
            </a:extLst>
          </p:cNvPr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78" name="Elbow Connector 229">
            <a:extLst>
              <a:ext uri="{FF2B5EF4-FFF2-40B4-BE49-F238E27FC236}">
                <a16:creationId xmlns:a16="http://schemas.microsoft.com/office/drawing/2014/main" id="{A74E054C-82F6-970C-E4A6-7C2943B4804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9" name="Rounded Rectangle 230">
            <a:extLst>
              <a:ext uri="{FF2B5EF4-FFF2-40B4-BE49-F238E27FC236}">
                <a16:creationId xmlns:a16="http://schemas.microsoft.com/office/drawing/2014/main" id="{2297E351-088B-44BE-39BD-34273AA47DEE}"/>
              </a:ext>
            </a:extLst>
          </p:cNvPr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84" name="Rounded Rectangle 231">
            <a:extLst>
              <a:ext uri="{FF2B5EF4-FFF2-40B4-BE49-F238E27FC236}">
                <a16:creationId xmlns:a16="http://schemas.microsoft.com/office/drawing/2014/main" id="{156D5118-7361-F577-3F14-AB57D6EB343C}"/>
              </a:ext>
            </a:extLst>
          </p:cNvPr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5" name="Chevron 233">
            <a:extLst>
              <a:ext uri="{FF2B5EF4-FFF2-40B4-BE49-F238E27FC236}">
                <a16:creationId xmlns:a16="http://schemas.microsoft.com/office/drawing/2014/main" id="{5345D795-B4D9-63D1-C755-5F2DBAE7F81E}"/>
              </a:ext>
            </a:extLst>
          </p:cNvPr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86" name="Rounded Rectangle 75">
            <a:extLst>
              <a:ext uri="{FF2B5EF4-FFF2-40B4-BE49-F238E27FC236}">
                <a16:creationId xmlns:a16="http://schemas.microsoft.com/office/drawing/2014/main" id="{E240AD0C-D32B-C40D-8AE0-230B9E09AF60}"/>
              </a:ext>
            </a:extLst>
          </p:cNvPr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87" name="Rounded Rectangle 76">
            <a:extLst>
              <a:ext uri="{FF2B5EF4-FFF2-40B4-BE49-F238E27FC236}">
                <a16:creationId xmlns:a16="http://schemas.microsoft.com/office/drawing/2014/main" id="{D8CEF7A2-6DC8-A390-8C60-C2074A56628B}"/>
              </a:ext>
            </a:extLst>
          </p:cNvPr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8" name="AutoShape 2" descr="Refresh Vector SVG Icon - SVG Repo">
            <a:extLst>
              <a:ext uri="{FF2B5EF4-FFF2-40B4-BE49-F238E27FC236}">
                <a16:creationId xmlns:a16="http://schemas.microsoft.com/office/drawing/2014/main" id="{8EE7E320-A4A7-12A6-E80C-5F358E8E9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205">
            <a:extLst>
              <a:ext uri="{FF2B5EF4-FFF2-40B4-BE49-F238E27FC236}">
                <a16:creationId xmlns:a16="http://schemas.microsoft.com/office/drawing/2014/main" id="{83671AC3-C52C-3D2E-0D78-00A8DF6A3DDB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90" name="Rounded Rectangle 206">
            <a:extLst>
              <a:ext uri="{FF2B5EF4-FFF2-40B4-BE49-F238E27FC236}">
                <a16:creationId xmlns:a16="http://schemas.microsoft.com/office/drawing/2014/main" id="{9EF4405D-FBDF-07C6-4471-43455273D2D3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91" name="Rounded Rectangle 207">
            <a:extLst>
              <a:ext uri="{FF2B5EF4-FFF2-40B4-BE49-F238E27FC236}">
                <a16:creationId xmlns:a16="http://schemas.microsoft.com/office/drawing/2014/main" id="{122B0442-708F-65FF-7EB0-6D8FC9250B35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92" name="Rounded Rectangle 209">
            <a:extLst>
              <a:ext uri="{FF2B5EF4-FFF2-40B4-BE49-F238E27FC236}">
                <a16:creationId xmlns:a16="http://schemas.microsoft.com/office/drawing/2014/main" id="{9C42E39F-3C9F-468F-5B7C-A067E496D04F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7E443DE-8FFF-6F13-B37E-4EADBBD965CE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94" name="Arrow: U-Turn 93">
              <a:extLst>
                <a:ext uri="{FF2B5EF4-FFF2-40B4-BE49-F238E27FC236}">
                  <a16:creationId xmlns:a16="http://schemas.microsoft.com/office/drawing/2014/main" id="{B614D806-6E7F-F498-7C20-678688B23900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F0F51E54-5AAE-6377-3375-7ABB6298C458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Chevron 106">
            <a:extLst>
              <a:ext uri="{FF2B5EF4-FFF2-40B4-BE49-F238E27FC236}">
                <a16:creationId xmlns:a16="http://schemas.microsoft.com/office/drawing/2014/main" id="{B7E6D970-1CD0-55A0-1C56-AEEAC6244942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7" name="Chevron 110">
            <a:extLst>
              <a:ext uri="{FF2B5EF4-FFF2-40B4-BE49-F238E27FC236}">
                <a16:creationId xmlns:a16="http://schemas.microsoft.com/office/drawing/2014/main" id="{FD8A7E45-5EB3-E1DF-32C2-6004920C0050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8" name="Free-form: Shape 97">
            <a:extLst>
              <a:ext uri="{FF2B5EF4-FFF2-40B4-BE49-F238E27FC236}">
                <a16:creationId xmlns:a16="http://schemas.microsoft.com/office/drawing/2014/main" id="{60CA590B-D23A-7CB6-128B-08BE4F31BBDB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9" name="Free-form: Shape 98">
            <a:extLst>
              <a:ext uri="{FF2B5EF4-FFF2-40B4-BE49-F238E27FC236}">
                <a16:creationId xmlns:a16="http://schemas.microsoft.com/office/drawing/2014/main" id="{DB90201D-CFF4-8D9E-0939-11DD364BCE4A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0" name="Free-form: Shape 99">
            <a:extLst>
              <a:ext uri="{FF2B5EF4-FFF2-40B4-BE49-F238E27FC236}">
                <a16:creationId xmlns:a16="http://schemas.microsoft.com/office/drawing/2014/main" id="{BC8C4314-220C-89A0-5047-3E50A903AFF9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B6FE734-A167-80FB-D92B-8142DFEAB9D3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F14F610-06A5-C342-5615-B9528B6C5406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-form: Shape 102">
            <a:extLst>
              <a:ext uri="{FF2B5EF4-FFF2-40B4-BE49-F238E27FC236}">
                <a16:creationId xmlns:a16="http://schemas.microsoft.com/office/drawing/2014/main" id="{DE21F282-E057-AB70-E514-CABED76AF139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F0F675-F826-542C-F4C8-CA3FA4D18718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CB5411-D013-4DE4-7E8C-8EF07668D624}"/>
              </a:ext>
            </a:extLst>
          </p:cNvPr>
          <p:cNvSpPr/>
          <p:nvPr/>
        </p:nvSpPr>
        <p:spPr>
          <a:xfrm>
            <a:off x="113305" y="1454424"/>
            <a:ext cx="12078696" cy="50756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7A766-EA77-95D7-694C-AD6A1C87420D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sp>
        <p:nvSpPr>
          <p:cNvPr id="104" name="Chevron 227">
            <a:extLst>
              <a:ext uri="{FF2B5EF4-FFF2-40B4-BE49-F238E27FC236}">
                <a16:creationId xmlns:a16="http://schemas.microsoft.com/office/drawing/2014/main" id="{474CA1FE-59F2-7E18-C7AF-41B1806E3F3A}"/>
              </a:ext>
            </a:extLst>
          </p:cNvPr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</p:spTree>
    <p:extLst>
      <p:ext uri="{BB962C8B-B14F-4D97-AF65-F5344CB8AC3E}">
        <p14:creationId xmlns:p14="http://schemas.microsoft.com/office/powerpoint/2010/main" val="11052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9A00531-5638-6248-33DC-07DE50A87E51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C3F198-657A-4347-A664-9B5B8194A464}"/>
              </a:ext>
            </a:extLst>
          </p:cNvPr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3300C-7E72-749A-317C-E2AD16934514}"/>
              </a:ext>
            </a:extLst>
          </p:cNvPr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84B11C-5F53-DA49-8A2B-6329A1DF39AE}"/>
              </a:ext>
            </a:extLst>
          </p:cNvPr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87951A-BC86-1DBC-D96C-E1E7AF5CB5E8}"/>
              </a:ext>
            </a:extLst>
          </p:cNvPr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89" name="Chevron 224">
            <a:extLst>
              <a:ext uri="{FF2B5EF4-FFF2-40B4-BE49-F238E27FC236}">
                <a16:creationId xmlns:a16="http://schemas.microsoft.com/office/drawing/2014/main" id="{2E32C5B2-F612-5308-3479-429F3D70B5C8}"/>
              </a:ext>
            </a:extLst>
          </p:cNvPr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Chevron 225">
            <a:extLst>
              <a:ext uri="{FF2B5EF4-FFF2-40B4-BE49-F238E27FC236}">
                <a16:creationId xmlns:a16="http://schemas.microsoft.com/office/drawing/2014/main" id="{83964C2D-8078-F024-2B6D-D5B0218345FE}"/>
              </a:ext>
            </a:extLst>
          </p:cNvPr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91" name="Chevron 226">
            <a:extLst>
              <a:ext uri="{FF2B5EF4-FFF2-40B4-BE49-F238E27FC236}">
                <a16:creationId xmlns:a16="http://schemas.microsoft.com/office/drawing/2014/main" id="{AFC06F69-F138-2F43-E60B-A5490E2EA06F}"/>
              </a:ext>
            </a:extLst>
          </p:cNvPr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DB09B9-1879-172F-BDB8-AA3C689D9E73}"/>
              </a:ext>
            </a:extLst>
          </p:cNvPr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93" name="Pentagon 239">
            <a:extLst>
              <a:ext uri="{FF2B5EF4-FFF2-40B4-BE49-F238E27FC236}">
                <a16:creationId xmlns:a16="http://schemas.microsoft.com/office/drawing/2014/main" id="{801B884C-65D7-3A11-08FF-4A36CD987741}"/>
              </a:ext>
            </a:extLst>
          </p:cNvPr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49E105-7436-747E-B3DF-05DC256CDAF6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3234A0E6-EEF1-66CF-C6BC-602F28A4A47E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Arrow: U-Turn 95">
              <a:extLst>
                <a:ext uri="{FF2B5EF4-FFF2-40B4-BE49-F238E27FC236}">
                  <a16:creationId xmlns:a16="http://schemas.microsoft.com/office/drawing/2014/main" id="{1C965EAC-C93B-2D4D-DEB6-16358DE3D4DB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13D2AAA-292F-3E23-72B9-51284E3BF058}"/>
              </a:ext>
            </a:extLst>
          </p:cNvPr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6747CBE-0BE0-41B6-8C5B-95283BE1C3A5}"/>
              </a:ext>
            </a:extLst>
          </p:cNvPr>
          <p:cNvCxnSpPr>
            <a:cxnSpLocks/>
            <a:stCxn id="126" idx="0"/>
            <a:endCxn id="129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469F837-1A2F-30F4-02C8-BFBA57906B84}"/>
              </a:ext>
            </a:extLst>
          </p:cNvPr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21F961D-8E1F-7E70-F244-DDB17EEB671D}"/>
              </a:ext>
            </a:extLst>
          </p:cNvPr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892491B-8E4D-532F-739B-F406937D7187}"/>
              </a:ext>
            </a:extLst>
          </p:cNvPr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FE9480-F43E-FCF9-7D18-1EC2EB71D239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Rounded Rectangle 196">
            <a:extLst>
              <a:ext uri="{FF2B5EF4-FFF2-40B4-BE49-F238E27FC236}">
                <a16:creationId xmlns:a16="http://schemas.microsoft.com/office/drawing/2014/main" id="{23634743-CF61-1ADE-B22C-C31C895092B1}"/>
              </a:ext>
            </a:extLst>
          </p:cNvPr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ounded Rectangle 197">
            <a:extLst>
              <a:ext uri="{FF2B5EF4-FFF2-40B4-BE49-F238E27FC236}">
                <a16:creationId xmlns:a16="http://schemas.microsoft.com/office/drawing/2014/main" id="{69A0D8CF-0575-4716-4D19-56990E45464B}"/>
              </a:ext>
            </a:extLst>
          </p:cNvPr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05" name="Rounded Rectangle 198">
            <a:extLst>
              <a:ext uri="{FF2B5EF4-FFF2-40B4-BE49-F238E27FC236}">
                <a16:creationId xmlns:a16="http://schemas.microsoft.com/office/drawing/2014/main" id="{3845A00E-517B-8198-70D4-CA25FAC1013E}"/>
              </a:ext>
            </a:extLst>
          </p:cNvPr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95EE57-811D-B94B-E7A7-8817B62BF783}"/>
              </a:ext>
            </a:extLst>
          </p:cNvPr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107" name="Rounded Rectangle 200">
            <a:extLst>
              <a:ext uri="{FF2B5EF4-FFF2-40B4-BE49-F238E27FC236}">
                <a16:creationId xmlns:a16="http://schemas.microsoft.com/office/drawing/2014/main" id="{95D52961-1414-F777-F6CF-30F1F38CB001}"/>
              </a:ext>
            </a:extLst>
          </p:cNvPr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108" name="Rounded Rectangle 201">
            <a:extLst>
              <a:ext uri="{FF2B5EF4-FFF2-40B4-BE49-F238E27FC236}">
                <a16:creationId xmlns:a16="http://schemas.microsoft.com/office/drawing/2014/main" id="{26E49835-C2E2-25D7-AE49-A4EF7E3DD605}"/>
              </a:ext>
            </a:extLst>
          </p:cNvPr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109" name="Rounded Rectangle 202">
            <a:extLst>
              <a:ext uri="{FF2B5EF4-FFF2-40B4-BE49-F238E27FC236}">
                <a16:creationId xmlns:a16="http://schemas.microsoft.com/office/drawing/2014/main" id="{2D960CAA-E382-7297-F32C-2D597CDE085C}"/>
              </a:ext>
            </a:extLst>
          </p:cNvPr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110" name="Rounded Rectangle 203">
            <a:extLst>
              <a:ext uri="{FF2B5EF4-FFF2-40B4-BE49-F238E27FC236}">
                <a16:creationId xmlns:a16="http://schemas.microsoft.com/office/drawing/2014/main" id="{32BF2891-50C7-4636-97E0-318BCC2517E5}"/>
              </a:ext>
            </a:extLst>
          </p:cNvPr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111" name="Rounded Rectangle 204">
            <a:extLst>
              <a:ext uri="{FF2B5EF4-FFF2-40B4-BE49-F238E27FC236}">
                <a16:creationId xmlns:a16="http://schemas.microsoft.com/office/drawing/2014/main" id="{D3110461-2F3E-0853-73A1-EF8FA0A4129B}"/>
              </a:ext>
            </a:extLst>
          </p:cNvPr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112" name="Rounded Rectangle 205">
            <a:extLst>
              <a:ext uri="{FF2B5EF4-FFF2-40B4-BE49-F238E27FC236}">
                <a16:creationId xmlns:a16="http://schemas.microsoft.com/office/drawing/2014/main" id="{F9EF7A84-8A33-9003-7D06-1DF733764C49}"/>
              </a:ext>
            </a:extLst>
          </p:cNvPr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13" name="Rounded Rectangle 206">
            <a:extLst>
              <a:ext uri="{FF2B5EF4-FFF2-40B4-BE49-F238E27FC236}">
                <a16:creationId xmlns:a16="http://schemas.microsoft.com/office/drawing/2014/main" id="{9E4542EB-DE75-29B3-C01B-E821814501E2}"/>
              </a:ext>
            </a:extLst>
          </p:cNvPr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14" name="Rounded Rectangle 207">
            <a:extLst>
              <a:ext uri="{FF2B5EF4-FFF2-40B4-BE49-F238E27FC236}">
                <a16:creationId xmlns:a16="http://schemas.microsoft.com/office/drawing/2014/main" id="{76583679-AC3B-9528-2F78-483BF3318E39}"/>
              </a:ext>
            </a:extLst>
          </p:cNvPr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15" name="Rounded Rectangle 208">
            <a:extLst>
              <a:ext uri="{FF2B5EF4-FFF2-40B4-BE49-F238E27FC236}">
                <a16:creationId xmlns:a16="http://schemas.microsoft.com/office/drawing/2014/main" id="{71ACE49B-BF63-B5F0-DD5B-94CD62B0C9B7}"/>
              </a:ext>
            </a:extLst>
          </p:cNvPr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116" name="Rounded Rectangle 209">
            <a:extLst>
              <a:ext uri="{FF2B5EF4-FFF2-40B4-BE49-F238E27FC236}">
                <a16:creationId xmlns:a16="http://schemas.microsoft.com/office/drawing/2014/main" id="{A4E751E1-D860-18E8-4E6B-189A91FB8AFE}"/>
              </a:ext>
            </a:extLst>
          </p:cNvPr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117" name="Rounded Rectangle 210">
            <a:extLst>
              <a:ext uri="{FF2B5EF4-FFF2-40B4-BE49-F238E27FC236}">
                <a16:creationId xmlns:a16="http://schemas.microsoft.com/office/drawing/2014/main" id="{0E6FD306-A8EE-BF04-6D20-AD37F80ECED1}"/>
              </a:ext>
            </a:extLst>
          </p:cNvPr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118" name="Elbow Connector 211">
            <a:extLst>
              <a:ext uri="{FF2B5EF4-FFF2-40B4-BE49-F238E27FC236}">
                <a16:creationId xmlns:a16="http://schemas.microsoft.com/office/drawing/2014/main" id="{E12B458D-CAFC-3D71-B3F3-7154F74C8BE9}"/>
              </a:ext>
            </a:extLst>
          </p:cNvPr>
          <p:cNvCxnSpPr>
            <a:cxnSpLocks/>
            <a:stCxn id="107" idx="0"/>
            <a:endCxn id="112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Elbow Connector 212">
            <a:extLst>
              <a:ext uri="{FF2B5EF4-FFF2-40B4-BE49-F238E27FC236}">
                <a16:creationId xmlns:a16="http://schemas.microsoft.com/office/drawing/2014/main" id="{4B37675C-4217-6CBD-3A92-D508D78811C9}"/>
              </a:ext>
            </a:extLst>
          </p:cNvPr>
          <p:cNvCxnSpPr>
            <a:cxnSpLocks/>
            <a:stCxn id="108" idx="0"/>
            <a:endCxn id="112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Elbow Connector 213">
            <a:extLst>
              <a:ext uri="{FF2B5EF4-FFF2-40B4-BE49-F238E27FC236}">
                <a16:creationId xmlns:a16="http://schemas.microsoft.com/office/drawing/2014/main" id="{1FB82FED-7E65-CE75-609F-81767C65A75C}"/>
              </a:ext>
            </a:extLst>
          </p:cNvPr>
          <p:cNvCxnSpPr>
            <a:cxnSpLocks/>
            <a:stCxn id="109" idx="0"/>
            <a:endCxn id="113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Elbow Connector 214">
            <a:extLst>
              <a:ext uri="{FF2B5EF4-FFF2-40B4-BE49-F238E27FC236}">
                <a16:creationId xmlns:a16="http://schemas.microsoft.com/office/drawing/2014/main" id="{27CE8651-6485-D252-80DE-133308D1F556}"/>
              </a:ext>
            </a:extLst>
          </p:cNvPr>
          <p:cNvCxnSpPr>
            <a:cxnSpLocks/>
            <a:stCxn id="110" idx="0"/>
            <a:endCxn id="113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Elbow Connector 215">
            <a:extLst>
              <a:ext uri="{FF2B5EF4-FFF2-40B4-BE49-F238E27FC236}">
                <a16:creationId xmlns:a16="http://schemas.microsoft.com/office/drawing/2014/main" id="{AC0C3EE2-7C29-9AC1-5758-6215FE2E9204}"/>
              </a:ext>
            </a:extLst>
          </p:cNvPr>
          <p:cNvCxnSpPr>
            <a:cxnSpLocks/>
            <a:stCxn id="111" idx="0"/>
            <a:endCxn id="115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0CAE77-80E9-4E17-5D84-355A16DD6F5B}"/>
              </a:ext>
            </a:extLst>
          </p:cNvPr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Elbow Connector 217">
            <a:extLst>
              <a:ext uri="{FF2B5EF4-FFF2-40B4-BE49-F238E27FC236}">
                <a16:creationId xmlns:a16="http://schemas.microsoft.com/office/drawing/2014/main" id="{4693A93F-204A-7758-E345-CC8F8BE5FE4D}"/>
              </a:ext>
            </a:extLst>
          </p:cNvPr>
          <p:cNvCxnSpPr>
            <a:cxnSpLocks/>
            <a:stCxn id="114" idx="3"/>
            <a:endCxn id="104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25" name="Rounded Rectangle 218">
            <a:extLst>
              <a:ext uri="{FF2B5EF4-FFF2-40B4-BE49-F238E27FC236}">
                <a16:creationId xmlns:a16="http://schemas.microsoft.com/office/drawing/2014/main" id="{6C6E0E8D-4C06-C936-09D7-9D5F8858C273}"/>
              </a:ext>
            </a:extLst>
          </p:cNvPr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126" name="Rounded Rectangle 219">
            <a:extLst>
              <a:ext uri="{FF2B5EF4-FFF2-40B4-BE49-F238E27FC236}">
                <a16:creationId xmlns:a16="http://schemas.microsoft.com/office/drawing/2014/main" id="{9C234C46-1249-6C54-518B-646451CC2CE3}"/>
              </a:ext>
            </a:extLst>
          </p:cNvPr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127" name="Elbow Connector 229">
            <a:extLst>
              <a:ext uri="{FF2B5EF4-FFF2-40B4-BE49-F238E27FC236}">
                <a16:creationId xmlns:a16="http://schemas.microsoft.com/office/drawing/2014/main" id="{EC604449-7470-76E3-DF29-6D1A4C904A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Rounded Rectangle 230">
            <a:extLst>
              <a:ext uri="{FF2B5EF4-FFF2-40B4-BE49-F238E27FC236}">
                <a16:creationId xmlns:a16="http://schemas.microsoft.com/office/drawing/2014/main" id="{D33E36DF-FA8C-7CEE-33FF-8228DD841B72}"/>
              </a:ext>
            </a:extLst>
          </p:cNvPr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129" name="Rounded Rectangle 231">
            <a:extLst>
              <a:ext uri="{FF2B5EF4-FFF2-40B4-BE49-F238E27FC236}">
                <a16:creationId xmlns:a16="http://schemas.microsoft.com/office/drawing/2014/main" id="{1A4920C5-E4E7-B88B-19E8-B46DBC9FD639}"/>
              </a:ext>
            </a:extLst>
          </p:cNvPr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Chevron 233">
            <a:extLst>
              <a:ext uri="{FF2B5EF4-FFF2-40B4-BE49-F238E27FC236}">
                <a16:creationId xmlns:a16="http://schemas.microsoft.com/office/drawing/2014/main" id="{955C2C09-E7DC-FC71-7E6A-CEF6CE3143DC}"/>
              </a:ext>
            </a:extLst>
          </p:cNvPr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131" name="Rounded Rectangle 75">
            <a:extLst>
              <a:ext uri="{FF2B5EF4-FFF2-40B4-BE49-F238E27FC236}">
                <a16:creationId xmlns:a16="http://schemas.microsoft.com/office/drawing/2014/main" id="{AA80377B-4733-7681-A57B-A8A5AEF5250B}"/>
              </a:ext>
            </a:extLst>
          </p:cNvPr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132" name="Rounded Rectangle 76">
            <a:extLst>
              <a:ext uri="{FF2B5EF4-FFF2-40B4-BE49-F238E27FC236}">
                <a16:creationId xmlns:a16="http://schemas.microsoft.com/office/drawing/2014/main" id="{769F480F-236D-29FA-CA11-C7090CDFEC72}"/>
              </a:ext>
            </a:extLst>
          </p:cNvPr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AutoShape 2" descr="Refresh Vector SVG Icon - SVG Repo">
            <a:extLst>
              <a:ext uri="{FF2B5EF4-FFF2-40B4-BE49-F238E27FC236}">
                <a16:creationId xmlns:a16="http://schemas.microsoft.com/office/drawing/2014/main" id="{C4B52CFB-781D-6527-F4BF-E57EFE3F1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ounded Rectangle 205">
            <a:extLst>
              <a:ext uri="{FF2B5EF4-FFF2-40B4-BE49-F238E27FC236}">
                <a16:creationId xmlns:a16="http://schemas.microsoft.com/office/drawing/2014/main" id="{4D0496EA-5B6B-6616-D41F-4848E1A08D82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35" name="Rounded Rectangle 206">
            <a:extLst>
              <a:ext uri="{FF2B5EF4-FFF2-40B4-BE49-F238E27FC236}">
                <a16:creationId xmlns:a16="http://schemas.microsoft.com/office/drawing/2014/main" id="{F5746ED5-AA8A-0F2E-07B1-E70308B9DB05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36" name="Rounded Rectangle 207">
            <a:extLst>
              <a:ext uri="{FF2B5EF4-FFF2-40B4-BE49-F238E27FC236}">
                <a16:creationId xmlns:a16="http://schemas.microsoft.com/office/drawing/2014/main" id="{8D98EB80-C30C-4A88-45CB-41FD6D0AFC3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37" name="Rounded Rectangle 209">
            <a:extLst>
              <a:ext uri="{FF2B5EF4-FFF2-40B4-BE49-F238E27FC236}">
                <a16:creationId xmlns:a16="http://schemas.microsoft.com/office/drawing/2014/main" id="{1007CB37-849E-5E7D-0886-352E7A681894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E735EB-6AD6-5992-0B90-6D4E7E12A7C1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39" name="Arrow: U-Turn 138">
              <a:extLst>
                <a:ext uri="{FF2B5EF4-FFF2-40B4-BE49-F238E27FC236}">
                  <a16:creationId xmlns:a16="http://schemas.microsoft.com/office/drawing/2014/main" id="{D47C4F14-72D3-3367-751C-8B546C195569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Arrow: U-Turn 139">
              <a:extLst>
                <a:ext uri="{FF2B5EF4-FFF2-40B4-BE49-F238E27FC236}">
                  <a16:creationId xmlns:a16="http://schemas.microsoft.com/office/drawing/2014/main" id="{3ED4AC04-9491-8C71-16D1-568F7AC23EA9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Chevron 106">
            <a:extLst>
              <a:ext uri="{FF2B5EF4-FFF2-40B4-BE49-F238E27FC236}">
                <a16:creationId xmlns:a16="http://schemas.microsoft.com/office/drawing/2014/main" id="{646E49DA-1FC7-81AE-8E99-C38804625BD3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2" name="Chevron 110">
            <a:extLst>
              <a:ext uri="{FF2B5EF4-FFF2-40B4-BE49-F238E27FC236}">
                <a16:creationId xmlns:a16="http://schemas.microsoft.com/office/drawing/2014/main" id="{E178DA2A-F0BA-3D23-A1D6-C17658849936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3" name="Free-form: Shape 142">
            <a:extLst>
              <a:ext uri="{FF2B5EF4-FFF2-40B4-BE49-F238E27FC236}">
                <a16:creationId xmlns:a16="http://schemas.microsoft.com/office/drawing/2014/main" id="{029BF7A3-C347-F173-3B42-A7897344D5EB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4" name="Free-form: Shape 143">
            <a:extLst>
              <a:ext uri="{FF2B5EF4-FFF2-40B4-BE49-F238E27FC236}">
                <a16:creationId xmlns:a16="http://schemas.microsoft.com/office/drawing/2014/main" id="{0EEC5C8A-1114-1823-504E-08E647869ECD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Free-form: Shape 144">
            <a:extLst>
              <a:ext uri="{FF2B5EF4-FFF2-40B4-BE49-F238E27FC236}">
                <a16:creationId xmlns:a16="http://schemas.microsoft.com/office/drawing/2014/main" id="{FFA11559-90F2-527F-78A0-85A33367FF28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178D04A-DDAB-5B30-61BF-447ABA9210D6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7E771F-DF2B-5D93-AE9C-1B64B4199F38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-form: Shape 147">
            <a:extLst>
              <a:ext uri="{FF2B5EF4-FFF2-40B4-BE49-F238E27FC236}">
                <a16:creationId xmlns:a16="http://schemas.microsoft.com/office/drawing/2014/main" id="{DCB492B5-E872-E0F1-2C64-E7474E7BF132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8155B6E-30B6-2ED6-E6E8-979086A200DA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D00609-A43B-3229-76AA-92B853A5191E}"/>
              </a:ext>
            </a:extLst>
          </p:cNvPr>
          <p:cNvSpPr/>
          <p:nvPr/>
        </p:nvSpPr>
        <p:spPr>
          <a:xfrm>
            <a:off x="113305" y="1454424"/>
            <a:ext cx="12078696" cy="507357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Chevron 227">
            <a:extLst>
              <a:ext uri="{FF2B5EF4-FFF2-40B4-BE49-F238E27FC236}">
                <a16:creationId xmlns:a16="http://schemas.microsoft.com/office/drawing/2014/main" id="{3D7AA9A8-E54A-0026-FD38-0EB0E5750870}"/>
              </a:ext>
            </a:extLst>
          </p:cNvPr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1821386C-9932-1C8A-4602-9BECD95DF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237" y="1931663"/>
            <a:ext cx="4072749" cy="3291753"/>
          </a:xfrm>
          <a:prstGeom prst="roundRect">
            <a:avLst>
              <a:gd name="adj" fmla="val 5353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517463B-26A7-086D-7D95-EF465DA022AF}"/>
              </a:ext>
            </a:extLst>
          </p:cNvPr>
          <p:cNvSpPr txBox="1"/>
          <p:nvPr/>
        </p:nvSpPr>
        <p:spPr>
          <a:xfrm>
            <a:off x="-4438742" y="5275723"/>
            <a:ext cx="4063202" cy="53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The Wargame Process: </a:t>
            </a:r>
          </a:p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MOD Wargaming Handbook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F00E1BB-F235-7DCF-9165-017F250C9EA8}"/>
              </a:ext>
            </a:extLst>
          </p:cNvPr>
          <p:cNvSpPr/>
          <p:nvPr/>
        </p:nvSpPr>
        <p:spPr>
          <a:xfrm>
            <a:off x="-9041998" y="2316849"/>
            <a:ext cx="3480555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800" dirty="0"/>
              <a:t>Broadly applicable to wargames for a range of purposes 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5900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225" name="Chevron 224"/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6" name="Chevron 225"/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227" name="Chevron 226"/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240" name="Pentagon 239"/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B1CC9A-55B8-92E9-CDA1-6E387ED07C52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7" name="Arrow: U-Turn 6">
              <a:extLst>
                <a:ext uri="{FF2B5EF4-FFF2-40B4-BE49-F238E27FC236}">
                  <a16:creationId xmlns:a16="http://schemas.microsoft.com/office/drawing/2014/main" id="{3932F52C-3A3F-39FB-8D52-5E65AC66C805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EF98019D-594D-C04C-0668-3F5B67ED9788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Straight Arrow Connector 191"/>
          <p:cNvCxnSpPr>
            <a:cxnSpLocks/>
            <a:stCxn id="220" idx="0"/>
            <a:endCxn id="232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Straight Arrow Connector 192"/>
          <p:cNvCxnSpPr>
            <a:cxnSpLocks/>
          </p:cNvCxnSpPr>
          <p:nvPr/>
        </p:nvCxnSpPr>
        <p:spPr>
          <a:xfrm flipV="1">
            <a:off x="957055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4" name="Straight Arrow Connector 193"/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5" name="Straight Arrow Connector 194"/>
          <p:cNvCxnSpPr/>
          <p:nvPr/>
        </p:nvCxnSpPr>
        <p:spPr>
          <a:xfrm flipV="1">
            <a:off x="85736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/>
          <p:cNvCxnSpPr>
            <a:cxnSpLocks/>
            <a:stCxn id="199" idx="0"/>
            <a:endCxn id="204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7" name="Rounded Rectangle 196"/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003245" y="2539011"/>
            <a:ext cx="1979755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212" name="Elbow Connector 211"/>
          <p:cNvCxnSpPr>
            <a:cxnSpLocks/>
            <a:stCxn id="201" idx="0"/>
            <a:endCxn id="206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3" name="Elbow Connector 212"/>
          <p:cNvCxnSpPr>
            <a:cxnSpLocks/>
            <a:stCxn id="202" idx="0"/>
            <a:endCxn id="206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4" name="Elbow Connector 213"/>
          <p:cNvCxnSpPr>
            <a:cxnSpLocks/>
            <a:stCxn id="203" idx="0"/>
            <a:endCxn id="207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5" name="Elbow Connector 214"/>
          <p:cNvCxnSpPr>
            <a:cxnSpLocks/>
            <a:stCxn id="204" idx="0"/>
            <a:endCxn id="207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6" name="Elbow Connector 215"/>
          <p:cNvCxnSpPr>
            <a:cxnSpLocks/>
            <a:stCxn id="205" idx="0"/>
            <a:endCxn id="209" idx="2"/>
          </p:cNvCxnSpPr>
          <p:nvPr/>
        </p:nvCxnSpPr>
        <p:spPr>
          <a:xfrm rot="5400000" flipH="1" flipV="1">
            <a:off x="8904236" y="2397912"/>
            <a:ext cx="229986" cy="52213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7" name="Straight Arrow Connector 216"/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8" name="Elbow Connector 217"/>
          <p:cNvCxnSpPr>
            <a:cxnSpLocks/>
            <a:stCxn id="208" idx="3"/>
            <a:endCxn id="198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19" name="Rounded Rectangle 218"/>
          <p:cNvSpPr/>
          <p:nvPr/>
        </p:nvSpPr>
        <p:spPr>
          <a:xfrm>
            <a:off x="9125202" y="3825674"/>
            <a:ext cx="85779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230" name="Elbow Connector 229"/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1" name="Rounded Rectangle 230"/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4" name="Chevron 233"/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AutoShape 2" descr="Refresh Vector SVG Icon - SVG Repo">
            <a:extLst>
              <a:ext uri="{FF2B5EF4-FFF2-40B4-BE49-F238E27FC236}">
                <a16:creationId xmlns:a16="http://schemas.microsoft.com/office/drawing/2014/main" id="{F4E3B090-3426-2889-07B4-6CF2473E6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05">
            <a:extLst>
              <a:ext uri="{FF2B5EF4-FFF2-40B4-BE49-F238E27FC236}">
                <a16:creationId xmlns:a16="http://schemas.microsoft.com/office/drawing/2014/main" id="{D07A7754-6789-0396-DD8B-5D9AEAA17FBD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5" name="Rounded Rectangle 206">
            <a:extLst>
              <a:ext uri="{FF2B5EF4-FFF2-40B4-BE49-F238E27FC236}">
                <a16:creationId xmlns:a16="http://schemas.microsoft.com/office/drawing/2014/main" id="{D762E616-46A1-B2E6-253A-3BDC65DB7F7A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6" name="Rounded Rectangle 207">
            <a:extLst>
              <a:ext uri="{FF2B5EF4-FFF2-40B4-BE49-F238E27FC236}">
                <a16:creationId xmlns:a16="http://schemas.microsoft.com/office/drawing/2014/main" id="{689429BD-545C-C603-E41A-B05E673F1B4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BECFC422-A6D6-7ED2-ACB8-B05988751375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BC45-8367-26CE-CA83-564233C09058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8" name="Arrow: U-Turn 17">
              <a:extLst>
                <a:ext uri="{FF2B5EF4-FFF2-40B4-BE49-F238E27FC236}">
                  <a16:creationId xmlns:a16="http://schemas.microsoft.com/office/drawing/2014/main" id="{F4911110-B928-21DA-E970-4F34EB9CC93C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U-Turn 18">
              <a:extLst>
                <a:ext uri="{FF2B5EF4-FFF2-40B4-BE49-F238E27FC236}">
                  <a16:creationId xmlns:a16="http://schemas.microsoft.com/office/drawing/2014/main" id="{4781A952-4B01-1D69-A883-809D4CF04AB5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61" name="Chevron 106">
            <a:extLst>
              <a:ext uri="{FF2B5EF4-FFF2-40B4-BE49-F238E27FC236}">
                <a16:creationId xmlns:a16="http://schemas.microsoft.com/office/drawing/2014/main" id="{92F02EB5-F2C3-6B0C-D255-2337CDFFA2E7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Chevron 110">
            <a:extLst>
              <a:ext uri="{FF2B5EF4-FFF2-40B4-BE49-F238E27FC236}">
                <a16:creationId xmlns:a16="http://schemas.microsoft.com/office/drawing/2014/main" id="{E83BD15D-7C72-3B31-8715-6EB666F8B09D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Free-form: Shape 29">
            <a:extLst>
              <a:ext uri="{FF2B5EF4-FFF2-40B4-BE49-F238E27FC236}">
                <a16:creationId xmlns:a16="http://schemas.microsoft.com/office/drawing/2014/main" id="{1DDB370D-13DC-2E91-214B-E38814EDF186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060AAA7-067F-AF50-D76A-51EFBEEEF64E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40F727BB-7C55-8873-44EE-8A0DF06B0E7E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B8089-EC30-1D1D-B54D-BC8521590019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444363-A3C9-1AB7-52F8-B3713CE0E451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11F4F2BD-BCDA-99CB-2881-B3DA2635CC0B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DE7D4-F84B-07EA-BEE9-6EA9F226B064}"/>
              </a:ext>
            </a:extLst>
          </p:cNvPr>
          <p:cNvSpPr/>
          <p:nvPr/>
        </p:nvSpPr>
        <p:spPr>
          <a:xfrm>
            <a:off x="176319" y="1454424"/>
            <a:ext cx="11975119" cy="50629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3492C-8A90-3F26-F44B-915E2C79DF89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Chevron 227"/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59B69A-BD29-DC33-C39A-818B30A3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6" y="1931663"/>
            <a:ext cx="4072749" cy="3291753"/>
          </a:xfrm>
          <a:prstGeom prst="roundRect">
            <a:avLst>
              <a:gd name="adj" fmla="val 5353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0F093-5059-E479-7F52-FAA5DB002052}"/>
              </a:ext>
            </a:extLst>
          </p:cNvPr>
          <p:cNvSpPr txBox="1"/>
          <p:nvPr/>
        </p:nvSpPr>
        <p:spPr>
          <a:xfrm>
            <a:off x="538631" y="5275723"/>
            <a:ext cx="4063202" cy="53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The Wargame Process: </a:t>
            </a:r>
          </a:p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MOD Wargaming Handbook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BDB70F-33E5-02EA-887F-D6A9416B6B05}"/>
              </a:ext>
            </a:extLst>
          </p:cNvPr>
          <p:cNvSpPr/>
          <p:nvPr/>
        </p:nvSpPr>
        <p:spPr>
          <a:xfrm>
            <a:off x="4840134" y="2316849"/>
            <a:ext cx="3480555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800" dirty="0"/>
              <a:t>Broadly applicable to wargames for a range of purposes </a:t>
            </a:r>
            <a:endParaRPr lang="en-GB" sz="1800" i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D41885B-746B-CBB0-BB73-1434E73A0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685" y="1840223"/>
            <a:ext cx="2735683" cy="367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C3D31D3-E7C0-DC96-D346-9692290D4A9A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1) Analysis-Led Wargaming Framework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B14F17-4F64-706A-4CF7-E29B9685A0A7}"/>
              </a:ext>
            </a:extLst>
          </p:cNvPr>
          <p:cNvSpPr/>
          <p:nvPr/>
        </p:nvSpPr>
        <p:spPr>
          <a:xfrm>
            <a:off x="-3688819" y="3708461"/>
            <a:ext cx="3479673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D</a:t>
            </a:r>
            <a:r>
              <a:rPr lang="en-GB" sz="1800" dirty="0"/>
              <a:t>oes not include analysis as a discrete part of the process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519623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225" name="Chevron 224"/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6" name="Chevron 225"/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227" name="Chevron 226"/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240" name="Pentagon 239"/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B1CC9A-55B8-92E9-CDA1-6E387ED07C52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7" name="Arrow: U-Turn 6">
              <a:extLst>
                <a:ext uri="{FF2B5EF4-FFF2-40B4-BE49-F238E27FC236}">
                  <a16:creationId xmlns:a16="http://schemas.microsoft.com/office/drawing/2014/main" id="{3932F52C-3A3F-39FB-8D52-5E65AC66C805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EF98019D-594D-C04C-0668-3F5B67ED9788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Straight Arrow Connector 191"/>
          <p:cNvCxnSpPr>
            <a:cxnSpLocks/>
            <a:stCxn id="220" idx="0"/>
            <a:endCxn id="232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Straight Arrow Connector 192"/>
          <p:cNvCxnSpPr>
            <a:cxnSpLocks/>
          </p:cNvCxnSpPr>
          <p:nvPr/>
        </p:nvCxnSpPr>
        <p:spPr>
          <a:xfrm flipV="1">
            <a:off x="957055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4" name="Straight Arrow Connector 193"/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5" name="Straight Arrow Connector 194"/>
          <p:cNvCxnSpPr/>
          <p:nvPr/>
        </p:nvCxnSpPr>
        <p:spPr>
          <a:xfrm flipV="1">
            <a:off x="85736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/>
          <p:cNvCxnSpPr>
            <a:cxnSpLocks/>
            <a:stCxn id="199" idx="0"/>
            <a:endCxn id="204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7" name="Rounded Rectangle 196"/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003245" y="2539011"/>
            <a:ext cx="1979755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212" name="Elbow Connector 211"/>
          <p:cNvCxnSpPr>
            <a:cxnSpLocks/>
            <a:stCxn id="201" idx="0"/>
            <a:endCxn id="206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3" name="Elbow Connector 212"/>
          <p:cNvCxnSpPr>
            <a:cxnSpLocks/>
            <a:stCxn id="202" idx="0"/>
            <a:endCxn id="206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4" name="Elbow Connector 213"/>
          <p:cNvCxnSpPr>
            <a:cxnSpLocks/>
            <a:stCxn id="203" idx="0"/>
            <a:endCxn id="207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5" name="Elbow Connector 214"/>
          <p:cNvCxnSpPr>
            <a:cxnSpLocks/>
            <a:stCxn id="204" idx="0"/>
            <a:endCxn id="207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6" name="Elbow Connector 215"/>
          <p:cNvCxnSpPr>
            <a:cxnSpLocks/>
            <a:stCxn id="205" idx="0"/>
            <a:endCxn id="209" idx="2"/>
          </p:cNvCxnSpPr>
          <p:nvPr/>
        </p:nvCxnSpPr>
        <p:spPr>
          <a:xfrm rot="5400000" flipH="1" flipV="1">
            <a:off x="8904236" y="2397912"/>
            <a:ext cx="229986" cy="52213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7" name="Straight Arrow Connector 216"/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8" name="Elbow Connector 217"/>
          <p:cNvCxnSpPr>
            <a:cxnSpLocks/>
            <a:stCxn id="208" idx="3"/>
            <a:endCxn id="198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19" name="Rounded Rectangle 218"/>
          <p:cNvSpPr/>
          <p:nvPr/>
        </p:nvSpPr>
        <p:spPr>
          <a:xfrm>
            <a:off x="9125202" y="3825674"/>
            <a:ext cx="85779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230" name="Elbow Connector 229"/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1" name="Rounded Rectangle 230"/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4" name="Chevron 233"/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AutoShape 2" descr="Refresh Vector SVG Icon - SVG Repo">
            <a:extLst>
              <a:ext uri="{FF2B5EF4-FFF2-40B4-BE49-F238E27FC236}">
                <a16:creationId xmlns:a16="http://schemas.microsoft.com/office/drawing/2014/main" id="{F4E3B090-3426-2889-07B4-6CF2473E6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05">
            <a:extLst>
              <a:ext uri="{FF2B5EF4-FFF2-40B4-BE49-F238E27FC236}">
                <a16:creationId xmlns:a16="http://schemas.microsoft.com/office/drawing/2014/main" id="{D07A7754-6789-0396-DD8B-5D9AEAA17FBD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5" name="Rounded Rectangle 206">
            <a:extLst>
              <a:ext uri="{FF2B5EF4-FFF2-40B4-BE49-F238E27FC236}">
                <a16:creationId xmlns:a16="http://schemas.microsoft.com/office/drawing/2014/main" id="{D762E616-46A1-B2E6-253A-3BDC65DB7F7A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6" name="Rounded Rectangle 207">
            <a:extLst>
              <a:ext uri="{FF2B5EF4-FFF2-40B4-BE49-F238E27FC236}">
                <a16:creationId xmlns:a16="http://schemas.microsoft.com/office/drawing/2014/main" id="{689429BD-545C-C603-E41A-B05E673F1B4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BECFC422-A6D6-7ED2-ACB8-B05988751375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BC45-8367-26CE-CA83-564233C09058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8" name="Arrow: U-Turn 17">
              <a:extLst>
                <a:ext uri="{FF2B5EF4-FFF2-40B4-BE49-F238E27FC236}">
                  <a16:creationId xmlns:a16="http://schemas.microsoft.com/office/drawing/2014/main" id="{F4911110-B928-21DA-E970-4F34EB9CC93C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U-Turn 18">
              <a:extLst>
                <a:ext uri="{FF2B5EF4-FFF2-40B4-BE49-F238E27FC236}">
                  <a16:creationId xmlns:a16="http://schemas.microsoft.com/office/drawing/2014/main" id="{4781A952-4B01-1D69-A883-809D4CF04AB5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61" name="Chevron 106">
            <a:extLst>
              <a:ext uri="{FF2B5EF4-FFF2-40B4-BE49-F238E27FC236}">
                <a16:creationId xmlns:a16="http://schemas.microsoft.com/office/drawing/2014/main" id="{92F02EB5-F2C3-6B0C-D255-2337CDFFA2E7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Chevron 110">
            <a:extLst>
              <a:ext uri="{FF2B5EF4-FFF2-40B4-BE49-F238E27FC236}">
                <a16:creationId xmlns:a16="http://schemas.microsoft.com/office/drawing/2014/main" id="{E83BD15D-7C72-3B31-8715-6EB666F8B09D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Free-form: Shape 29">
            <a:extLst>
              <a:ext uri="{FF2B5EF4-FFF2-40B4-BE49-F238E27FC236}">
                <a16:creationId xmlns:a16="http://schemas.microsoft.com/office/drawing/2014/main" id="{1DDB370D-13DC-2E91-214B-E38814EDF186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060AAA7-067F-AF50-D76A-51EFBEEEF64E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40F727BB-7C55-8873-44EE-8A0DF06B0E7E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B8089-EC30-1D1D-B54D-BC8521590019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444363-A3C9-1AB7-52F8-B3713CE0E451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11F4F2BD-BCDA-99CB-2881-B3DA2635CC0B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DE7D4-F84B-07EA-BEE9-6EA9F226B064}"/>
              </a:ext>
            </a:extLst>
          </p:cNvPr>
          <p:cNvSpPr/>
          <p:nvPr/>
        </p:nvSpPr>
        <p:spPr>
          <a:xfrm>
            <a:off x="176319" y="1454424"/>
            <a:ext cx="11975119" cy="50987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3492C-8A90-3F26-F44B-915E2C79DF89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Chevron 227"/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59B69A-BD29-DC33-C39A-818B30A3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6" y="1931663"/>
            <a:ext cx="4072749" cy="3291753"/>
          </a:xfrm>
          <a:prstGeom prst="roundRect">
            <a:avLst>
              <a:gd name="adj" fmla="val 5353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0F093-5059-E479-7F52-FAA5DB002052}"/>
              </a:ext>
            </a:extLst>
          </p:cNvPr>
          <p:cNvSpPr txBox="1"/>
          <p:nvPr/>
        </p:nvSpPr>
        <p:spPr>
          <a:xfrm>
            <a:off x="538631" y="5275723"/>
            <a:ext cx="4063202" cy="53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The Wargame Process: </a:t>
            </a:r>
          </a:p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MOD Wargaming Handbook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BDB70F-33E5-02EA-887F-D6A9416B6B05}"/>
              </a:ext>
            </a:extLst>
          </p:cNvPr>
          <p:cNvSpPr/>
          <p:nvPr/>
        </p:nvSpPr>
        <p:spPr>
          <a:xfrm>
            <a:off x="4840134" y="2316849"/>
            <a:ext cx="3480555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800" dirty="0"/>
              <a:t>Broadly applicable to wargames for a range of purposes </a:t>
            </a:r>
            <a:endParaRPr lang="en-GB" sz="1800" i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8E7C8C-5139-DD16-05C0-14AE27407922}"/>
              </a:ext>
            </a:extLst>
          </p:cNvPr>
          <p:cNvSpPr/>
          <p:nvPr/>
        </p:nvSpPr>
        <p:spPr>
          <a:xfrm>
            <a:off x="4839381" y="3708461"/>
            <a:ext cx="3479673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D</a:t>
            </a:r>
            <a:r>
              <a:rPr lang="en-GB" sz="1800" dirty="0"/>
              <a:t>oes not include analysis as a discrete part of the process</a:t>
            </a:r>
            <a:endParaRPr lang="en-GB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2BCC0-9EE3-50B7-B4ED-D87B49067577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61CC9-C8E5-D6C7-B8D9-0E6015907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685" y="1840223"/>
            <a:ext cx="2735683" cy="367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CA76AE-C04C-E85A-FB22-06B84339C408}"/>
              </a:ext>
            </a:extLst>
          </p:cNvPr>
          <p:cNvSpPr/>
          <p:nvPr/>
        </p:nvSpPr>
        <p:spPr>
          <a:xfrm>
            <a:off x="7902352" y="871538"/>
            <a:ext cx="2285953" cy="5899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rgbClr val="FF0000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3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225" name="Chevron 224"/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6" name="Chevron 225"/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227" name="Chevron 226"/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240" name="Pentagon 239"/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B1CC9A-55B8-92E9-CDA1-6E387ED07C52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7" name="Arrow: U-Turn 6">
              <a:extLst>
                <a:ext uri="{FF2B5EF4-FFF2-40B4-BE49-F238E27FC236}">
                  <a16:creationId xmlns:a16="http://schemas.microsoft.com/office/drawing/2014/main" id="{3932F52C-3A3F-39FB-8D52-5E65AC66C805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EF98019D-594D-C04C-0668-3F5B67ED9788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Straight Arrow Connector 191"/>
          <p:cNvCxnSpPr>
            <a:cxnSpLocks/>
            <a:stCxn id="220" idx="0"/>
            <a:endCxn id="232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Straight Arrow Connector 192"/>
          <p:cNvCxnSpPr>
            <a:cxnSpLocks/>
          </p:cNvCxnSpPr>
          <p:nvPr/>
        </p:nvCxnSpPr>
        <p:spPr>
          <a:xfrm flipV="1">
            <a:off x="957055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4" name="Straight Arrow Connector 193"/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5" name="Straight Arrow Connector 194"/>
          <p:cNvCxnSpPr/>
          <p:nvPr/>
        </p:nvCxnSpPr>
        <p:spPr>
          <a:xfrm flipV="1">
            <a:off x="85736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/>
          <p:cNvCxnSpPr>
            <a:cxnSpLocks/>
            <a:stCxn id="199" idx="0"/>
            <a:endCxn id="204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7" name="Rounded Rectangle 196"/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003245" y="2539011"/>
            <a:ext cx="1979755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212" name="Elbow Connector 211"/>
          <p:cNvCxnSpPr>
            <a:cxnSpLocks/>
            <a:stCxn id="201" idx="0"/>
            <a:endCxn id="206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3" name="Elbow Connector 212"/>
          <p:cNvCxnSpPr>
            <a:cxnSpLocks/>
            <a:stCxn id="202" idx="0"/>
            <a:endCxn id="206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4" name="Elbow Connector 213"/>
          <p:cNvCxnSpPr>
            <a:cxnSpLocks/>
            <a:stCxn id="203" idx="0"/>
            <a:endCxn id="207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5" name="Elbow Connector 214"/>
          <p:cNvCxnSpPr>
            <a:cxnSpLocks/>
            <a:stCxn id="204" idx="0"/>
            <a:endCxn id="207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6" name="Elbow Connector 215"/>
          <p:cNvCxnSpPr>
            <a:cxnSpLocks/>
            <a:stCxn id="205" idx="0"/>
            <a:endCxn id="209" idx="2"/>
          </p:cNvCxnSpPr>
          <p:nvPr/>
        </p:nvCxnSpPr>
        <p:spPr>
          <a:xfrm rot="5400000" flipH="1" flipV="1">
            <a:off x="8904236" y="2397912"/>
            <a:ext cx="229986" cy="52213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7" name="Straight Arrow Connector 216"/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8" name="Elbow Connector 217"/>
          <p:cNvCxnSpPr>
            <a:cxnSpLocks/>
            <a:stCxn id="208" idx="3"/>
            <a:endCxn id="198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19" name="Rounded Rectangle 218"/>
          <p:cNvSpPr/>
          <p:nvPr/>
        </p:nvSpPr>
        <p:spPr>
          <a:xfrm>
            <a:off x="9125202" y="3825674"/>
            <a:ext cx="85779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230" name="Elbow Connector 229"/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1" name="Rounded Rectangle 230"/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4" name="Chevron 233"/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AutoShape 2" descr="Refresh Vector SVG Icon - SVG Repo">
            <a:extLst>
              <a:ext uri="{FF2B5EF4-FFF2-40B4-BE49-F238E27FC236}">
                <a16:creationId xmlns:a16="http://schemas.microsoft.com/office/drawing/2014/main" id="{F4E3B090-3426-2889-07B4-6CF2473E6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05">
            <a:extLst>
              <a:ext uri="{FF2B5EF4-FFF2-40B4-BE49-F238E27FC236}">
                <a16:creationId xmlns:a16="http://schemas.microsoft.com/office/drawing/2014/main" id="{D07A7754-6789-0396-DD8B-5D9AEAA17FBD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25" name="Rounded Rectangle 206">
            <a:extLst>
              <a:ext uri="{FF2B5EF4-FFF2-40B4-BE49-F238E27FC236}">
                <a16:creationId xmlns:a16="http://schemas.microsoft.com/office/drawing/2014/main" id="{D762E616-46A1-B2E6-253A-3BDC65DB7F7A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26" name="Rounded Rectangle 207">
            <a:extLst>
              <a:ext uri="{FF2B5EF4-FFF2-40B4-BE49-F238E27FC236}">
                <a16:creationId xmlns:a16="http://schemas.microsoft.com/office/drawing/2014/main" id="{689429BD-545C-C603-E41A-B05E673F1B4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28" name="Rounded Rectangle 209">
            <a:extLst>
              <a:ext uri="{FF2B5EF4-FFF2-40B4-BE49-F238E27FC236}">
                <a16:creationId xmlns:a16="http://schemas.microsoft.com/office/drawing/2014/main" id="{BECFC422-A6D6-7ED2-ACB8-B05988751375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BC45-8367-26CE-CA83-564233C09058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8" name="Arrow: U-Turn 17">
              <a:extLst>
                <a:ext uri="{FF2B5EF4-FFF2-40B4-BE49-F238E27FC236}">
                  <a16:creationId xmlns:a16="http://schemas.microsoft.com/office/drawing/2014/main" id="{F4911110-B928-21DA-E970-4F34EB9CC93C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U-Turn 18">
              <a:extLst>
                <a:ext uri="{FF2B5EF4-FFF2-40B4-BE49-F238E27FC236}">
                  <a16:creationId xmlns:a16="http://schemas.microsoft.com/office/drawing/2014/main" id="{4781A952-4B01-1D69-A883-809D4CF04AB5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61" name="Chevron 106">
            <a:extLst>
              <a:ext uri="{FF2B5EF4-FFF2-40B4-BE49-F238E27FC236}">
                <a16:creationId xmlns:a16="http://schemas.microsoft.com/office/drawing/2014/main" id="{92F02EB5-F2C3-6B0C-D255-2337CDFFA2E7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Chevron 110">
            <a:extLst>
              <a:ext uri="{FF2B5EF4-FFF2-40B4-BE49-F238E27FC236}">
                <a16:creationId xmlns:a16="http://schemas.microsoft.com/office/drawing/2014/main" id="{E83BD15D-7C72-3B31-8715-6EB666F8B09D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Free-form: Shape 29">
            <a:extLst>
              <a:ext uri="{FF2B5EF4-FFF2-40B4-BE49-F238E27FC236}">
                <a16:creationId xmlns:a16="http://schemas.microsoft.com/office/drawing/2014/main" id="{1DDB370D-13DC-2E91-214B-E38814EDF186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F060AAA7-067F-AF50-D76A-51EFBEEEF64E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40F727BB-7C55-8873-44EE-8A0DF06B0E7E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B8089-EC30-1D1D-B54D-BC8521590019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444363-A3C9-1AB7-52F8-B3713CE0E451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-form: Shape 71">
            <a:extLst>
              <a:ext uri="{FF2B5EF4-FFF2-40B4-BE49-F238E27FC236}">
                <a16:creationId xmlns:a16="http://schemas.microsoft.com/office/drawing/2014/main" id="{11F4F2BD-BCDA-99CB-2881-B3DA2635CC0B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2DE7D4-F84B-07EA-BEE9-6EA9F226B064}"/>
              </a:ext>
            </a:extLst>
          </p:cNvPr>
          <p:cNvSpPr/>
          <p:nvPr/>
        </p:nvSpPr>
        <p:spPr>
          <a:xfrm>
            <a:off x="176319" y="1454424"/>
            <a:ext cx="11975119" cy="51051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3492C-8A90-3F26-F44B-915E2C79DF89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8" name="Chevron 227"/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59B69A-BD29-DC33-C39A-818B30A33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6" y="1931663"/>
            <a:ext cx="4072749" cy="3291753"/>
          </a:xfrm>
          <a:prstGeom prst="roundRect">
            <a:avLst>
              <a:gd name="adj" fmla="val 5353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0F093-5059-E479-7F52-FAA5DB002052}"/>
              </a:ext>
            </a:extLst>
          </p:cNvPr>
          <p:cNvSpPr txBox="1"/>
          <p:nvPr/>
        </p:nvSpPr>
        <p:spPr>
          <a:xfrm>
            <a:off x="538631" y="5275723"/>
            <a:ext cx="4063202" cy="53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The Wargame Process: </a:t>
            </a:r>
          </a:p>
          <a:p>
            <a:pPr algn="ctr">
              <a:lnSpc>
                <a:spcPct val="90000"/>
              </a:lnSpc>
            </a:pPr>
            <a:r>
              <a:rPr lang="en-GB" sz="1600" i="1" dirty="0">
                <a:latin typeface="Aptos SemiBold" panose="020F0502020204030204" pitchFamily="34" charset="0"/>
              </a:rPr>
              <a:t>MOD Wargaming Handbook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BDB70F-33E5-02EA-887F-D6A9416B6B05}"/>
              </a:ext>
            </a:extLst>
          </p:cNvPr>
          <p:cNvSpPr/>
          <p:nvPr/>
        </p:nvSpPr>
        <p:spPr>
          <a:xfrm>
            <a:off x="4840134" y="2316849"/>
            <a:ext cx="3480555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800" dirty="0"/>
              <a:t>Broadly applicable to wargames for a range of purposes </a:t>
            </a:r>
            <a:endParaRPr lang="en-GB" sz="1800" i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8E7C8C-5139-DD16-05C0-14AE27407922}"/>
              </a:ext>
            </a:extLst>
          </p:cNvPr>
          <p:cNvSpPr/>
          <p:nvPr/>
        </p:nvSpPr>
        <p:spPr>
          <a:xfrm>
            <a:off x="4839381" y="3708461"/>
            <a:ext cx="3479673" cy="1103008"/>
          </a:xfrm>
          <a:prstGeom prst="roundRect">
            <a:avLst/>
          </a:prstGeom>
          <a:solidFill>
            <a:srgbClr val="747474"/>
          </a:solidFill>
          <a:ln>
            <a:solidFill>
              <a:srgbClr val="747474"/>
            </a:solidFill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dirty="0"/>
              <a:t>D</a:t>
            </a:r>
            <a:r>
              <a:rPr lang="en-GB" sz="1800" dirty="0"/>
              <a:t>oes not include analysis as a discrete part of the process</a:t>
            </a:r>
            <a:endParaRPr lang="en-GB" sz="1800" i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D41885B-746B-CBB0-BB73-1434E73A0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61" y="1840223"/>
            <a:ext cx="2735683" cy="367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474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2BCC0-9EE3-50B7-B4ED-D87B49067577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1) Analysis-Led Wargaming Framework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55A29C-310C-B15C-FF39-60389B939AF8}"/>
              </a:ext>
            </a:extLst>
          </p:cNvPr>
          <p:cNvSpPr/>
          <p:nvPr/>
        </p:nvSpPr>
        <p:spPr>
          <a:xfrm>
            <a:off x="10034370" y="4387205"/>
            <a:ext cx="1080241" cy="5627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rgbClr val="FF0000">
                <a:alpha val="3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18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9A00531-5638-6248-33DC-07DE50A87E51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C3F198-657A-4347-A664-9B5B8194A464}"/>
              </a:ext>
            </a:extLst>
          </p:cNvPr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3300C-7E72-749A-317C-E2AD16934514}"/>
              </a:ext>
            </a:extLst>
          </p:cNvPr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84B11C-5F53-DA49-8A2B-6329A1DF39AE}"/>
              </a:ext>
            </a:extLst>
          </p:cNvPr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87951A-BC86-1DBC-D96C-E1E7AF5CB5E8}"/>
              </a:ext>
            </a:extLst>
          </p:cNvPr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89" name="Chevron 224">
            <a:extLst>
              <a:ext uri="{FF2B5EF4-FFF2-40B4-BE49-F238E27FC236}">
                <a16:creationId xmlns:a16="http://schemas.microsoft.com/office/drawing/2014/main" id="{2E32C5B2-F612-5308-3479-429F3D70B5C8}"/>
              </a:ext>
            </a:extLst>
          </p:cNvPr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Chevron 225">
            <a:extLst>
              <a:ext uri="{FF2B5EF4-FFF2-40B4-BE49-F238E27FC236}">
                <a16:creationId xmlns:a16="http://schemas.microsoft.com/office/drawing/2014/main" id="{83964C2D-8078-F024-2B6D-D5B0218345FE}"/>
              </a:ext>
            </a:extLst>
          </p:cNvPr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91" name="Chevron 226">
            <a:extLst>
              <a:ext uri="{FF2B5EF4-FFF2-40B4-BE49-F238E27FC236}">
                <a16:creationId xmlns:a16="http://schemas.microsoft.com/office/drawing/2014/main" id="{AFC06F69-F138-2F43-E60B-A5490E2EA06F}"/>
              </a:ext>
            </a:extLst>
          </p:cNvPr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DB09B9-1879-172F-BDB8-AA3C689D9E73}"/>
              </a:ext>
            </a:extLst>
          </p:cNvPr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93" name="Pentagon 239">
            <a:extLst>
              <a:ext uri="{FF2B5EF4-FFF2-40B4-BE49-F238E27FC236}">
                <a16:creationId xmlns:a16="http://schemas.microsoft.com/office/drawing/2014/main" id="{801B884C-65D7-3A11-08FF-4A36CD987741}"/>
              </a:ext>
            </a:extLst>
          </p:cNvPr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49E105-7436-747E-B3DF-05DC256CDAF6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3234A0E6-EEF1-66CF-C6BC-602F28A4A47E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Arrow: U-Turn 95">
              <a:extLst>
                <a:ext uri="{FF2B5EF4-FFF2-40B4-BE49-F238E27FC236}">
                  <a16:creationId xmlns:a16="http://schemas.microsoft.com/office/drawing/2014/main" id="{1C965EAC-C93B-2D4D-DEB6-16358DE3D4DB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13D2AAA-292F-3E23-72B9-51284E3BF058}"/>
              </a:ext>
            </a:extLst>
          </p:cNvPr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6747CBE-0BE0-41B6-8C5B-95283BE1C3A5}"/>
              </a:ext>
            </a:extLst>
          </p:cNvPr>
          <p:cNvCxnSpPr>
            <a:cxnSpLocks/>
            <a:stCxn id="126" idx="0"/>
            <a:endCxn id="129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469F837-1A2F-30F4-02C8-BFBA57906B84}"/>
              </a:ext>
            </a:extLst>
          </p:cNvPr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21F961D-8E1F-7E70-F244-DDB17EEB671D}"/>
              </a:ext>
            </a:extLst>
          </p:cNvPr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892491B-8E4D-532F-739B-F406937D7187}"/>
              </a:ext>
            </a:extLst>
          </p:cNvPr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FE9480-F43E-FCF9-7D18-1EC2EB71D239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Rounded Rectangle 196">
            <a:extLst>
              <a:ext uri="{FF2B5EF4-FFF2-40B4-BE49-F238E27FC236}">
                <a16:creationId xmlns:a16="http://schemas.microsoft.com/office/drawing/2014/main" id="{23634743-CF61-1ADE-B22C-C31C895092B1}"/>
              </a:ext>
            </a:extLst>
          </p:cNvPr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ounded Rectangle 197">
            <a:extLst>
              <a:ext uri="{FF2B5EF4-FFF2-40B4-BE49-F238E27FC236}">
                <a16:creationId xmlns:a16="http://schemas.microsoft.com/office/drawing/2014/main" id="{69A0D8CF-0575-4716-4D19-56990E45464B}"/>
              </a:ext>
            </a:extLst>
          </p:cNvPr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05" name="Rounded Rectangle 198">
            <a:extLst>
              <a:ext uri="{FF2B5EF4-FFF2-40B4-BE49-F238E27FC236}">
                <a16:creationId xmlns:a16="http://schemas.microsoft.com/office/drawing/2014/main" id="{3845A00E-517B-8198-70D4-CA25FAC1013E}"/>
              </a:ext>
            </a:extLst>
          </p:cNvPr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95EE57-811D-B94B-E7A7-8817B62BF783}"/>
              </a:ext>
            </a:extLst>
          </p:cNvPr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107" name="Rounded Rectangle 200">
            <a:extLst>
              <a:ext uri="{FF2B5EF4-FFF2-40B4-BE49-F238E27FC236}">
                <a16:creationId xmlns:a16="http://schemas.microsoft.com/office/drawing/2014/main" id="{95D52961-1414-F777-F6CF-30F1F38CB001}"/>
              </a:ext>
            </a:extLst>
          </p:cNvPr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108" name="Rounded Rectangle 201">
            <a:extLst>
              <a:ext uri="{FF2B5EF4-FFF2-40B4-BE49-F238E27FC236}">
                <a16:creationId xmlns:a16="http://schemas.microsoft.com/office/drawing/2014/main" id="{26E49835-C2E2-25D7-AE49-A4EF7E3DD605}"/>
              </a:ext>
            </a:extLst>
          </p:cNvPr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109" name="Rounded Rectangle 202">
            <a:extLst>
              <a:ext uri="{FF2B5EF4-FFF2-40B4-BE49-F238E27FC236}">
                <a16:creationId xmlns:a16="http://schemas.microsoft.com/office/drawing/2014/main" id="{2D960CAA-E382-7297-F32C-2D597CDE085C}"/>
              </a:ext>
            </a:extLst>
          </p:cNvPr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110" name="Rounded Rectangle 203">
            <a:extLst>
              <a:ext uri="{FF2B5EF4-FFF2-40B4-BE49-F238E27FC236}">
                <a16:creationId xmlns:a16="http://schemas.microsoft.com/office/drawing/2014/main" id="{32BF2891-50C7-4636-97E0-318BCC2517E5}"/>
              </a:ext>
            </a:extLst>
          </p:cNvPr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111" name="Rounded Rectangle 204">
            <a:extLst>
              <a:ext uri="{FF2B5EF4-FFF2-40B4-BE49-F238E27FC236}">
                <a16:creationId xmlns:a16="http://schemas.microsoft.com/office/drawing/2014/main" id="{D3110461-2F3E-0853-73A1-EF8FA0A4129B}"/>
              </a:ext>
            </a:extLst>
          </p:cNvPr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112" name="Rounded Rectangle 205">
            <a:extLst>
              <a:ext uri="{FF2B5EF4-FFF2-40B4-BE49-F238E27FC236}">
                <a16:creationId xmlns:a16="http://schemas.microsoft.com/office/drawing/2014/main" id="{F9EF7A84-8A33-9003-7D06-1DF733764C49}"/>
              </a:ext>
            </a:extLst>
          </p:cNvPr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13" name="Rounded Rectangle 206">
            <a:extLst>
              <a:ext uri="{FF2B5EF4-FFF2-40B4-BE49-F238E27FC236}">
                <a16:creationId xmlns:a16="http://schemas.microsoft.com/office/drawing/2014/main" id="{9E4542EB-DE75-29B3-C01B-E821814501E2}"/>
              </a:ext>
            </a:extLst>
          </p:cNvPr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14" name="Rounded Rectangle 207">
            <a:extLst>
              <a:ext uri="{FF2B5EF4-FFF2-40B4-BE49-F238E27FC236}">
                <a16:creationId xmlns:a16="http://schemas.microsoft.com/office/drawing/2014/main" id="{76583679-AC3B-9528-2F78-483BF3318E39}"/>
              </a:ext>
            </a:extLst>
          </p:cNvPr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15" name="Rounded Rectangle 208">
            <a:extLst>
              <a:ext uri="{FF2B5EF4-FFF2-40B4-BE49-F238E27FC236}">
                <a16:creationId xmlns:a16="http://schemas.microsoft.com/office/drawing/2014/main" id="{71ACE49B-BF63-B5F0-DD5B-94CD62B0C9B7}"/>
              </a:ext>
            </a:extLst>
          </p:cNvPr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116" name="Rounded Rectangle 209">
            <a:extLst>
              <a:ext uri="{FF2B5EF4-FFF2-40B4-BE49-F238E27FC236}">
                <a16:creationId xmlns:a16="http://schemas.microsoft.com/office/drawing/2014/main" id="{A4E751E1-D860-18E8-4E6B-189A91FB8AFE}"/>
              </a:ext>
            </a:extLst>
          </p:cNvPr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117" name="Rounded Rectangle 210">
            <a:extLst>
              <a:ext uri="{FF2B5EF4-FFF2-40B4-BE49-F238E27FC236}">
                <a16:creationId xmlns:a16="http://schemas.microsoft.com/office/drawing/2014/main" id="{0E6FD306-A8EE-BF04-6D20-AD37F80ECED1}"/>
              </a:ext>
            </a:extLst>
          </p:cNvPr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118" name="Elbow Connector 211">
            <a:extLst>
              <a:ext uri="{FF2B5EF4-FFF2-40B4-BE49-F238E27FC236}">
                <a16:creationId xmlns:a16="http://schemas.microsoft.com/office/drawing/2014/main" id="{E12B458D-CAFC-3D71-B3F3-7154F74C8BE9}"/>
              </a:ext>
            </a:extLst>
          </p:cNvPr>
          <p:cNvCxnSpPr>
            <a:cxnSpLocks/>
            <a:stCxn id="107" idx="0"/>
            <a:endCxn id="112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Elbow Connector 212">
            <a:extLst>
              <a:ext uri="{FF2B5EF4-FFF2-40B4-BE49-F238E27FC236}">
                <a16:creationId xmlns:a16="http://schemas.microsoft.com/office/drawing/2014/main" id="{4B37675C-4217-6CBD-3A92-D508D78811C9}"/>
              </a:ext>
            </a:extLst>
          </p:cNvPr>
          <p:cNvCxnSpPr>
            <a:cxnSpLocks/>
            <a:stCxn id="108" idx="0"/>
            <a:endCxn id="112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Elbow Connector 213">
            <a:extLst>
              <a:ext uri="{FF2B5EF4-FFF2-40B4-BE49-F238E27FC236}">
                <a16:creationId xmlns:a16="http://schemas.microsoft.com/office/drawing/2014/main" id="{1FB82FED-7E65-CE75-609F-81767C65A75C}"/>
              </a:ext>
            </a:extLst>
          </p:cNvPr>
          <p:cNvCxnSpPr>
            <a:cxnSpLocks/>
            <a:stCxn id="109" idx="0"/>
            <a:endCxn id="113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Elbow Connector 214">
            <a:extLst>
              <a:ext uri="{FF2B5EF4-FFF2-40B4-BE49-F238E27FC236}">
                <a16:creationId xmlns:a16="http://schemas.microsoft.com/office/drawing/2014/main" id="{27CE8651-6485-D252-80DE-133308D1F556}"/>
              </a:ext>
            </a:extLst>
          </p:cNvPr>
          <p:cNvCxnSpPr>
            <a:cxnSpLocks/>
            <a:stCxn id="110" idx="0"/>
            <a:endCxn id="113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Elbow Connector 215">
            <a:extLst>
              <a:ext uri="{FF2B5EF4-FFF2-40B4-BE49-F238E27FC236}">
                <a16:creationId xmlns:a16="http://schemas.microsoft.com/office/drawing/2014/main" id="{AC0C3EE2-7C29-9AC1-5758-6215FE2E9204}"/>
              </a:ext>
            </a:extLst>
          </p:cNvPr>
          <p:cNvCxnSpPr>
            <a:cxnSpLocks/>
            <a:stCxn id="111" idx="0"/>
            <a:endCxn id="115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0CAE77-80E9-4E17-5D84-355A16DD6F5B}"/>
              </a:ext>
            </a:extLst>
          </p:cNvPr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Elbow Connector 217">
            <a:extLst>
              <a:ext uri="{FF2B5EF4-FFF2-40B4-BE49-F238E27FC236}">
                <a16:creationId xmlns:a16="http://schemas.microsoft.com/office/drawing/2014/main" id="{4693A93F-204A-7758-E345-CC8F8BE5FE4D}"/>
              </a:ext>
            </a:extLst>
          </p:cNvPr>
          <p:cNvCxnSpPr>
            <a:cxnSpLocks/>
            <a:stCxn id="114" idx="3"/>
            <a:endCxn id="104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25" name="Rounded Rectangle 218">
            <a:extLst>
              <a:ext uri="{FF2B5EF4-FFF2-40B4-BE49-F238E27FC236}">
                <a16:creationId xmlns:a16="http://schemas.microsoft.com/office/drawing/2014/main" id="{6C6E0E8D-4C06-C936-09D7-9D5F8858C273}"/>
              </a:ext>
            </a:extLst>
          </p:cNvPr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126" name="Rounded Rectangle 219">
            <a:extLst>
              <a:ext uri="{FF2B5EF4-FFF2-40B4-BE49-F238E27FC236}">
                <a16:creationId xmlns:a16="http://schemas.microsoft.com/office/drawing/2014/main" id="{9C234C46-1249-6C54-518B-646451CC2CE3}"/>
              </a:ext>
            </a:extLst>
          </p:cNvPr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127" name="Elbow Connector 229">
            <a:extLst>
              <a:ext uri="{FF2B5EF4-FFF2-40B4-BE49-F238E27FC236}">
                <a16:creationId xmlns:a16="http://schemas.microsoft.com/office/drawing/2014/main" id="{EC604449-7470-76E3-DF29-6D1A4C904A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Rounded Rectangle 230">
            <a:extLst>
              <a:ext uri="{FF2B5EF4-FFF2-40B4-BE49-F238E27FC236}">
                <a16:creationId xmlns:a16="http://schemas.microsoft.com/office/drawing/2014/main" id="{D33E36DF-FA8C-7CEE-33FF-8228DD841B72}"/>
              </a:ext>
            </a:extLst>
          </p:cNvPr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129" name="Rounded Rectangle 231">
            <a:extLst>
              <a:ext uri="{FF2B5EF4-FFF2-40B4-BE49-F238E27FC236}">
                <a16:creationId xmlns:a16="http://schemas.microsoft.com/office/drawing/2014/main" id="{1A4920C5-E4E7-B88B-19E8-B46DBC9FD639}"/>
              </a:ext>
            </a:extLst>
          </p:cNvPr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Chevron 233">
            <a:extLst>
              <a:ext uri="{FF2B5EF4-FFF2-40B4-BE49-F238E27FC236}">
                <a16:creationId xmlns:a16="http://schemas.microsoft.com/office/drawing/2014/main" id="{955C2C09-E7DC-FC71-7E6A-CEF6CE3143DC}"/>
              </a:ext>
            </a:extLst>
          </p:cNvPr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131" name="Rounded Rectangle 75">
            <a:extLst>
              <a:ext uri="{FF2B5EF4-FFF2-40B4-BE49-F238E27FC236}">
                <a16:creationId xmlns:a16="http://schemas.microsoft.com/office/drawing/2014/main" id="{AA80377B-4733-7681-A57B-A8A5AEF5250B}"/>
              </a:ext>
            </a:extLst>
          </p:cNvPr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132" name="Rounded Rectangle 76">
            <a:extLst>
              <a:ext uri="{FF2B5EF4-FFF2-40B4-BE49-F238E27FC236}">
                <a16:creationId xmlns:a16="http://schemas.microsoft.com/office/drawing/2014/main" id="{769F480F-236D-29FA-CA11-C7090CDFEC72}"/>
              </a:ext>
            </a:extLst>
          </p:cNvPr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AutoShape 2" descr="Refresh Vector SVG Icon - SVG Repo">
            <a:extLst>
              <a:ext uri="{FF2B5EF4-FFF2-40B4-BE49-F238E27FC236}">
                <a16:creationId xmlns:a16="http://schemas.microsoft.com/office/drawing/2014/main" id="{C4B52CFB-781D-6527-F4BF-E57EFE3F1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ounded Rectangle 205">
            <a:extLst>
              <a:ext uri="{FF2B5EF4-FFF2-40B4-BE49-F238E27FC236}">
                <a16:creationId xmlns:a16="http://schemas.microsoft.com/office/drawing/2014/main" id="{4D0496EA-5B6B-6616-D41F-4848E1A08D82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35" name="Rounded Rectangle 206">
            <a:extLst>
              <a:ext uri="{FF2B5EF4-FFF2-40B4-BE49-F238E27FC236}">
                <a16:creationId xmlns:a16="http://schemas.microsoft.com/office/drawing/2014/main" id="{F5746ED5-AA8A-0F2E-07B1-E70308B9DB05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36" name="Rounded Rectangle 207">
            <a:extLst>
              <a:ext uri="{FF2B5EF4-FFF2-40B4-BE49-F238E27FC236}">
                <a16:creationId xmlns:a16="http://schemas.microsoft.com/office/drawing/2014/main" id="{8D98EB80-C30C-4A88-45CB-41FD6D0AFC3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37" name="Rounded Rectangle 209">
            <a:extLst>
              <a:ext uri="{FF2B5EF4-FFF2-40B4-BE49-F238E27FC236}">
                <a16:creationId xmlns:a16="http://schemas.microsoft.com/office/drawing/2014/main" id="{1007CB37-849E-5E7D-0886-352E7A681894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E735EB-6AD6-5992-0B90-6D4E7E12A7C1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39" name="Arrow: U-Turn 138">
              <a:extLst>
                <a:ext uri="{FF2B5EF4-FFF2-40B4-BE49-F238E27FC236}">
                  <a16:creationId xmlns:a16="http://schemas.microsoft.com/office/drawing/2014/main" id="{D47C4F14-72D3-3367-751C-8B546C195569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Arrow: U-Turn 139">
              <a:extLst>
                <a:ext uri="{FF2B5EF4-FFF2-40B4-BE49-F238E27FC236}">
                  <a16:creationId xmlns:a16="http://schemas.microsoft.com/office/drawing/2014/main" id="{3ED4AC04-9491-8C71-16D1-568F7AC23EA9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Chevron 106">
            <a:extLst>
              <a:ext uri="{FF2B5EF4-FFF2-40B4-BE49-F238E27FC236}">
                <a16:creationId xmlns:a16="http://schemas.microsoft.com/office/drawing/2014/main" id="{646E49DA-1FC7-81AE-8E99-C38804625BD3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2" name="Chevron 110">
            <a:extLst>
              <a:ext uri="{FF2B5EF4-FFF2-40B4-BE49-F238E27FC236}">
                <a16:creationId xmlns:a16="http://schemas.microsoft.com/office/drawing/2014/main" id="{E178DA2A-F0BA-3D23-A1D6-C17658849936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3" name="Free-form: Shape 142">
            <a:extLst>
              <a:ext uri="{FF2B5EF4-FFF2-40B4-BE49-F238E27FC236}">
                <a16:creationId xmlns:a16="http://schemas.microsoft.com/office/drawing/2014/main" id="{029BF7A3-C347-F173-3B42-A7897344D5EB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4" name="Free-form: Shape 143">
            <a:extLst>
              <a:ext uri="{FF2B5EF4-FFF2-40B4-BE49-F238E27FC236}">
                <a16:creationId xmlns:a16="http://schemas.microsoft.com/office/drawing/2014/main" id="{0EEC5C8A-1114-1823-504E-08E647869ECD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Free-form: Shape 144">
            <a:extLst>
              <a:ext uri="{FF2B5EF4-FFF2-40B4-BE49-F238E27FC236}">
                <a16:creationId xmlns:a16="http://schemas.microsoft.com/office/drawing/2014/main" id="{FFA11559-90F2-527F-78A0-85A33367FF28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178D04A-DDAB-5B30-61BF-447ABA9210D6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7E771F-DF2B-5D93-AE9C-1B64B4199F38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-form: Shape 147">
            <a:extLst>
              <a:ext uri="{FF2B5EF4-FFF2-40B4-BE49-F238E27FC236}">
                <a16:creationId xmlns:a16="http://schemas.microsoft.com/office/drawing/2014/main" id="{DCB492B5-E872-E0F1-2C64-E7474E7BF132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8155B6E-30B6-2ED6-E6E8-979086A200DA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D00609-A43B-3229-76AA-92B853A5191E}"/>
              </a:ext>
            </a:extLst>
          </p:cNvPr>
          <p:cNvSpPr/>
          <p:nvPr/>
        </p:nvSpPr>
        <p:spPr>
          <a:xfrm>
            <a:off x="113305" y="1454424"/>
            <a:ext cx="12078696" cy="5062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Chevron 227">
            <a:extLst>
              <a:ext uri="{FF2B5EF4-FFF2-40B4-BE49-F238E27FC236}">
                <a16:creationId xmlns:a16="http://schemas.microsoft.com/office/drawing/2014/main" id="{3D7AA9A8-E54A-0026-FD38-0EB0E5750870}"/>
              </a:ext>
            </a:extLst>
          </p:cNvPr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grpSp>
        <p:nvGrpSpPr>
          <p:cNvPr id="16" name="Delivery Activites">
            <a:extLst>
              <a:ext uri="{FF2B5EF4-FFF2-40B4-BE49-F238E27FC236}">
                <a16:creationId xmlns:a16="http://schemas.microsoft.com/office/drawing/2014/main" id="{9C313A2C-925F-54CB-9817-552BB6371FE1}"/>
              </a:ext>
            </a:extLst>
          </p:cNvPr>
          <p:cNvGrpSpPr/>
          <p:nvPr/>
        </p:nvGrpSpPr>
        <p:grpSpPr>
          <a:xfrm>
            <a:off x="706932" y="1519655"/>
            <a:ext cx="10822483" cy="788212"/>
            <a:chOff x="704551" y="1514597"/>
            <a:chExt cx="10822483" cy="788212"/>
          </a:xfrm>
        </p:grpSpPr>
        <p:sp>
          <p:nvSpPr>
            <p:cNvPr id="17" name="Rounded Rectangle 205">
              <a:extLst>
                <a:ext uri="{FF2B5EF4-FFF2-40B4-BE49-F238E27FC236}">
                  <a16:creationId xmlns:a16="http://schemas.microsoft.com/office/drawing/2014/main" id="{4ED281FC-8FE8-3CD1-6710-1E2697B5D008}"/>
                </a:ext>
              </a:extLst>
            </p:cNvPr>
            <p:cNvSpPr/>
            <p:nvPr/>
          </p:nvSpPr>
          <p:spPr>
            <a:xfrm>
              <a:off x="704551" y="1514597"/>
              <a:ext cx="2411072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Commission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: Aim, Purpose, Objectives, Timescale, Required Level of Assurance, Expectations, Responsibilities, Reporting, and Exploitation</a:t>
              </a:r>
            </a:p>
          </p:txBody>
        </p:sp>
        <p:sp>
          <p:nvSpPr>
            <p:cNvPr id="18" name="Rounded Rectangle 206">
              <a:extLst>
                <a:ext uri="{FF2B5EF4-FFF2-40B4-BE49-F238E27FC236}">
                  <a16:creationId xmlns:a16="http://schemas.microsoft.com/office/drawing/2014/main" id="{67823D73-EC7F-F746-68F3-CCCC580255F4}"/>
                </a:ext>
              </a:extLst>
            </p:cNvPr>
            <p:cNvSpPr/>
            <p:nvPr/>
          </p:nvSpPr>
          <p:spPr>
            <a:xfrm>
              <a:off x="3242072" y="1514597"/>
              <a:ext cx="2659059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90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Create &amp; Refine: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Ruleset, Model, Simulation, Adjudication, Processes, Components, Scenario, Roles, Data Capture &amp; Analysis Plan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Participants, Venue, Tools, Technology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Iterate: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Playtests increasing in complexity</a:t>
              </a:r>
            </a:p>
          </p:txBody>
        </p:sp>
        <p:sp>
          <p:nvSpPr>
            <p:cNvPr id="19" name="Rounded Rectangle 207">
              <a:extLst>
                <a:ext uri="{FF2B5EF4-FFF2-40B4-BE49-F238E27FC236}">
                  <a16:creationId xmlns:a16="http://schemas.microsoft.com/office/drawing/2014/main" id="{5A31760C-74AA-0A8F-E2C8-EF6D4BF1DD7C}"/>
                </a:ext>
              </a:extLst>
            </p:cNvPr>
            <p:cNvSpPr/>
            <p:nvPr/>
          </p:nvSpPr>
          <p:spPr>
            <a:xfrm>
              <a:off x="6032356" y="1514597"/>
              <a:ext cx="1787563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57600" rIns="5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Run Wargaming Activity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Rehearse, Conduct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Carry Out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After Action Review</a:t>
              </a:r>
            </a:p>
          </p:txBody>
        </p:sp>
        <p:sp>
          <p:nvSpPr>
            <p:cNvPr id="20" name="Rounded Rectangle 208">
              <a:extLst>
                <a:ext uri="{FF2B5EF4-FFF2-40B4-BE49-F238E27FC236}">
                  <a16:creationId xmlns:a16="http://schemas.microsoft.com/office/drawing/2014/main" id="{1915D69B-6BC6-957D-F67D-8E0A325326C2}"/>
                </a:ext>
              </a:extLst>
            </p:cNvPr>
            <p:cNvSpPr/>
            <p:nvPr/>
          </p:nvSpPr>
          <p:spPr>
            <a:xfrm>
              <a:off x="8003014" y="1514597"/>
              <a:ext cx="2065102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Generate First Impressions: </a:t>
              </a:r>
              <a:r>
                <a:rPr lang="en-GB" sz="1000" kern="0" dirty="0">
                  <a:solidFill>
                    <a:srgbClr val="FFFFFF"/>
                  </a:solidFill>
                  <a:latin typeface="Calibri Light"/>
                </a:rPr>
                <a:t>Unverified observations derived from initial review of raw data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Generate Findings: </a:t>
              </a:r>
              <a:r>
                <a:rPr kumimoji="0" lang="en-GB" sz="1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Verified outputs derived from the analytical approach </a:t>
              </a:r>
            </a:p>
          </p:txBody>
        </p:sp>
        <p:sp>
          <p:nvSpPr>
            <p:cNvPr id="21" name="Rounded Rectangle 209">
              <a:extLst>
                <a:ext uri="{FF2B5EF4-FFF2-40B4-BE49-F238E27FC236}">
                  <a16:creationId xmlns:a16="http://schemas.microsoft.com/office/drawing/2014/main" id="{E042446E-905B-4650-B5FF-F45FB4121185}"/>
                </a:ext>
              </a:extLst>
            </p:cNvPr>
            <p:cNvSpPr/>
            <p:nvPr/>
          </p:nvSpPr>
          <p:spPr>
            <a:xfrm>
              <a:off x="10261459" y="1514597"/>
              <a:ext cx="1265575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72000" rIns="36000" rtlCol="0" anchor="ctr"/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Deliver Report: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Present finalised findings, approach, methodology, and necessary caveats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AEAD15-4FB4-8D3B-21AA-846B4480FC07}"/>
              </a:ext>
            </a:extLst>
          </p:cNvPr>
          <p:cNvGrpSpPr/>
          <p:nvPr/>
        </p:nvGrpSpPr>
        <p:grpSpPr>
          <a:xfrm>
            <a:off x="1388645" y="6255467"/>
            <a:ext cx="2754476" cy="261610"/>
            <a:chOff x="923544" y="5559548"/>
            <a:chExt cx="1785141" cy="26161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803CDD-96A8-0131-EF4F-A072A0C306BC}"/>
                </a:ext>
              </a:extLst>
            </p:cNvPr>
            <p:cNvSpPr/>
            <p:nvPr/>
          </p:nvSpPr>
          <p:spPr>
            <a:xfrm>
              <a:off x="923544" y="5571481"/>
              <a:ext cx="228600" cy="237744"/>
            </a:xfrm>
            <a:prstGeom prst="rect">
              <a:avLst/>
            </a:prstGeom>
            <a:solidFill>
              <a:srgbClr val="007383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BBD28D-1852-B425-B370-8922231309BA}"/>
                </a:ext>
              </a:extLst>
            </p:cNvPr>
            <p:cNvSpPr txBox="1"/>
            <p:nvPr/>
          </p:nvSpPr>
          <p:spPr>
            <a:xfrm>
              <a:off x="1158240" y="5559548"/>
              <a:ext cx="1550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Delivery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942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2.91667E-6 0.17847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998851" y="6228441"/>
            <a:ext cx="460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Some activities and milestones may only apply to large-scale wargames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AE5463-E455-E7ED-A6B2-D1F08A6C8056}"/>
              </a:ext>
            </a:extLst>
          </p:cNvPr>
          <p:cNvGrpSpPr/>
          <p:nvPr/>
        </p:nvGrpSpPr>
        <p:grpSpPr>
          <a:xfrm>
            <a:off x="1396265" y="6255741"/>
            <a:ext cx="5165857" cy="266936"/>
            <a:chOff x="378939" y="5764648"/>
            <a:chExt cx="3347926" cy="2669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F7021A-E1BE-C01A-C1BF-2BE0F7339702}"/>
                </a:ext>
              </a:extLst>
            </p:cNvPr>
            <p:cNvGrpSpPr/>
            <p:nvPr/>
          </p:nvGrpSpPr>
          <p:grpSpPr>
            <a:xfrm>
              <a:off x="378939" y="5769974"/>
              <a:ext cx="1785141" cy="261610"/>
              <a:chOff x="923544" y="5559548"/>
              <a:chExt cx="1785141" cy="2616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5F80F0-2313-95EE-AB47-FCF3587C88EE}"/>
                  </a:ext>
                </a:extLst>
              </p:cNvPr>
              <p:cNvSpPr/>
              <p:nvPr/>
            </p:nvSpPr>
            <p:spPr>
              <a:xfrm>
                <a:off x="923544" y="5571481"/>
                <a:ext cx="228600" cy="237744"/>
              </a:xfrm>
              <a:prstGeom prst="rect">
                <a:avLst/>
              </a:prstGeom>
              <a:solidFill>
                <a:srgbClr val="00738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BAF9C8-A966-54F6-7287-1F9EF9117007}"/>
                  </a:ext>
                </a:extLst>
              </p:cNvPr>
              <p:cNvSpPr txBox="1"/>
              <p:nvPr/>
            </p:nvSpPr>
            <p:spPr>
              <a:xfrm>
                <a:off x="1158240" y="5559548"/>
                <a:ext cx="15504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Delivery Activities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8F3FEC-FD3E-6FF5-D0C6-33A2441BF831}"/>
                </a:ext>
              </a:extLst>
            </p:cNvPr>
            <p:cNvGrpSpPr/>
            <p:nvPr/>
          </p:nvGrpSpPr>
          <p:grpSpPr>
            <a:xfrm>
              <a:off x="1515749" y="5764648"/>
              <a:ext cx="1441861" cy="261610"/>
              <a:chOff x="775018" y="5936239"/>
              <a:chExt cx="1441861" cy="26161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727F2D-63B9-31B6-8ADB-731FFE51792B}"/>
                  </a:ext>
                </a:extLst>
              </p:cNvPr>
              <p:cNvSpPr/>
              <p:nvPr/>
            </p:nvSpPr>
            <p:spPr>
              <a:xfrm>
                <a:off x="775018" y="5948172"/>
                <a:ext cx="228600" cy="237744"/>
              </a:xfrm>
              <a:prstGeom prst="rect">
                <a:avLst/>
              </a:prstGeom>
              <a:solidFill>
                <a:srgbClr val="F0B323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713F28-0FBD-0623-E6A2-F2FBD91C50DD}"/>
                  </a:ext>
                </a:extLst>
              </p:cNvPr>
              <p:cNvSpPr txBox="1"/>
              <p:nvPr/>
            </p:nvSpPr>
            <p:spPr>
              <a:xfrm>
                <a:off x="987937" y="5936239"/>
                <a:ext cx="12289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Analysis Activities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7857275-679C-0BD0-0630-128F8063BF09}"/>
                </a:ext>
              </a:extLst>
            </p:cNvPr>
            <p:cNvGrpSpPr/>
            <p:nvPr/>
          </p:nvGrpSpPr>
          <p:grpSpPr>
            <a:xfrm>
              <a:off x="2632598" y="5764648"/>
              <a:ext cx="1094267" cy="261610"/>
              <a:chOff x="394907" y="6366270"/>
              <a:chExt cx="1094267" cy="261610"/>
            </a:xfrm>
            <a:solidFill>
              <a:srgbClr val="2D3033">
                <a:lumMod val="50000"/>
                <a:lumOff val="50000"/>
              </a:srgbClr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83E9FBB-4720-B844-6085-B2F1D41E01C0}"/>
                  </a:ext>
                </a:extLst>
              </p:cNvPr>
              <p:cNvSpPr/>
              <p:nvPr/>
            </p:nvSpPr>
            <p:spPr>
              <a:xfrm>
                <a:off x="394907" y="6378203"/>
                <a:ext cx="228600" cy="237744"/>
              </a:xfrm>
              <a:prstGeom prst="rect">
                <a:avLst/>
              </a:prstGeom>
              <a:solidFill>
                <a:srgbClr val="86D2E8"/>
              </a:solidFill>
              <a:ln w="12700" cap="flat" cmpd="sng" algn="ctr">
                <a:solidFill>
                  <a:srgbClr val="6C646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4976DD-6BE7-621E-DBA8-449EBF3E2332}"/>
                  </a:ext>
                </a:extLst>
              </p:cNvPr>
              <p:cNvSpPr txBox="1"/>
              <p:nvPr/>
            </p:nvSpPr>
            <p:spPr>
              <a:xfrm>
                <a:off x="629602" y="6366270"/>
                <a:ext cx="8595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3033"/>
                    </a:solidFill>
                    <a:effectLst/>
                    <a:uLnTx/>
                    <a:uFillTx/>
                    <a:latin typeface="Calibri Light"/>
                  </a:rPr>
                  <a:t>Assurance Activities</a:t>
                </a: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9A00531-5638-6248-33DC-07DE50A87E51}"/>
              </a:ext>
            </a:extLst>
          </p:cNvPr>
          <p:cNvSpPr txBox="1"/>
          <p:nvPr/>
        </p:nvSpPr>
        <p:spPr>
          <a:xfrm>
            <a:off x="0" y="128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/>
              <a:t>1) Analysis-Led Wargaming Framework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C3F198-657A-4347-A664-9B5B8194A464}"/>
              </a:ext>
            </a:extLst>
          </p:cNvPr>
          <p:cNvSpPr/>
          <p:nvPr/>
        </p:nvSpPr>
        <p:spPr>
          <a:xfrm>
            <a:off x="3247216" y="1189927"/>
            <a:ext cx="2659059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Progress Reviews, Playtests, Funding Gates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3300C-7E72-749A-317C-E2AD16934514}"/>
              </a:ext>
            </a:extLst>
          </p:cNvPr>
          <p:cNvSpPr/>
          <p:nvPr/>
        </p:nvSpPr>
        <p:spPr>
          <a:xfrm>
            <a:off x="5974211" y="1189927"/>
            <a:ext cx="1895842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Rehearse, Conduct (Collect)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84B11C-5F53-DA49-8A2B-6329A1DF39AE}"/>
              </a:ext>
            </a:extLst>
          </p:cNvPr>
          <p:cNvSpPr/>
          <p:nvPr/>
        </p:nvSpPr>
        <p:spPr>
          <a:xfrm>
            <a:off x="7930897" y="1189927"/>
            <a:ext cx="2192216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Present Findings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87951A-BC86-1DBC-D96C-E1E7AF5CB5E8}"/>
              </a:ext>
            </a:extLst>
          </p:cNvPr>
          <p:cNvSpPr/>
          <p:nvPr/>
        </p:nvSpPr>
        <p:spPr>
          <a:xfrm>
            <a:off x="10239555" y="1189927"/>
            <a:ext cx="1303633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</a:t>
            </a:r>
          </a:p>
        </p:txBody>
      </p:sp>
      <p:sp>
        <p:nvSpPr>
          <p:cNvPr id="89" name="Chevron 224">
            <a:extLst>
              <a:ext uri="{FF2B5EF4-FFF2-40B4-BE49-F238E27FC236}">
                <a16:creationId xmlns:a16="http://schemas.microsoft.com/office/drawing/2014/main" id="{2E32C5B2-F612-5308-3479-429F3D70B5C8}"/>
              </a:ext>
            </a:extLst>
          </p:cNvPr>
          <p:cNvSpPr/>
          <p:nvPr/>
        </p:nvSpPr>
        <p:spPr>
          <a:xfrm>
            <a:off x="3241152" y="908609"/>
            <a:ext cx="2809603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2) Design           Development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0" name="Chevron 225">
            <a:extLst>
              <a:ext uri="{FF2B5EF4-FFF2-40B4-BE49-F238E27FC236}">
                <a16:creationId xmlns:a16="http://schemas.microsoft.com/office/drawing/2014/main" id="{83964C2D-8078-F024-2B6D-D5B0218345FE}"/>
              </a:ext>
            </a:extLst>
          </p:cNvPr>
          <p:cNvSpPr/>
          <p:nvPr/>
        </p:nvSpPr>
        <p:spPr>
          <a:xfrm>
            <a:off x="5968932" y="908239"/>
            <a:ext cx="204024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3) Execute</a:t>
            </a:r>
          </a:p>
        </p:txBody>
      </p:sp>
      <p:sp>
        <p:nvSpPr>
          <p:cNvPr id="91" name="Chevron 226">
            <a:extLst>
              <a:ext uri="{FF2B5EF4-FFF2-40B4-BE49-F238E27FC236}">
                <a16:creationId xmlns:a16="http://schemas.microsoft.com/office/drawing/2014/main" id="{AFC06F69-F138-2F43-E60B-A5490E2EA06F}"/>
              </a:ext>
            </a:extLst>
          </p:cNvPr>
          <p:cNvSpPr/>
          <p:nvPr/>
        </p:nvSpPr>
        <p:spPr>
          <a:xfrm>
            <a:off x="7927974" y="908239"/>
            <a:ext cx="2339976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4) Analyse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DB09B9-1879-172F-BDB8-AA3C689D9E73}"/>
              </a:ext>
            </a:extLst>
          </p:cNvPr>
          <p:cNvSpPr/>
          <p:nvPr/>
        </p:nvSpPr>
        <p:spPr>
          <a:xfrm>
            <a:off x="225929" y="1191034"/>
            <a:ext cx="2964680" cy="215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Milestones: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ICM, CDM, FCM, Sign Contract, Funding Gate 1</a:t>
            </a:r>
          </a:p>
        </p:txBody>
      </p:sp>
      <p:sp>
        <p:nvSpPr>
          <p:cNvPr id="93" name="Pentagon 239">
            <a:extLst>
              <a:ext uri="{FF2B5EF4-FFF2-40B4-BE49-F238E27FC236}">
                <a16:creationId xmlns:a16="http://schemas.microsoft.com/office/drawing/2014/main" id="{801B884C-65D7-3A11-08FF-4A36CD987741}"/>
              </a:ext>
            </a:extLst>
          </p:cNvPr>
          <p:cNvSpPr/>
          <p:nvPr/>
        </p:nvSpPr>
        <p:spPr>
          <a:xfrm>
            <a:off x="226744" y="903068"/>
            <a:ext cx="3101227" cy="28800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1) Discover &amp; Define</a:t>
            </a:r>
            <a:endParaRPr kumimoji="0" lang="en-GB" sz="14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49E105-7436-747E-B3DF-05DC256CDAF6}"/>
              </a:ext>
            </a:extLst>
          </p:cNvPr>
          <p:cNvGrpSpPr>
            <a:grpSpLocks noChangeAspect="1"/>
          </p:cNvGrpSpPr>
          <p:nvPr/>
        </p:nvGrpSpPr>
        <p:grpSpPr>
          <a:xfrm>
            <a:off x="4303844" y="929399"/>
            <a:ext cx="387518" cy="252000"/>
            <a:chOff x="4433118" y="1141862"/>
            <a:chExt cx="348133" cy="226388"/>
          </a:xfrm>
        </p:grpSpPr>
        <p:sp>
          <p:nvSpPr>
            <p:cNvPr id="95" name="Arrow: U-Turn 94">
              <a:extLst>
                <a:ext uri="{FF2B5EF4-FFF2-40B4-BE49-F238E27FC236}">
                  <a16:creationId xmlns:a16="http://schemas.microsoft.com/office/drawing/2014/main" id="{3234A0E6-EEF1-66CF-C6BC-602F28A4A47E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Arrow: U-Turn 95">
              <a:extLst>
                <a:ext uri="{FF2B5EF4-FFF2-40B4-BE49-F238E27FC236}">
                  <a16:creationId xmlns:a16="http://schemas.microsoft.com/office/drawing/2014/main" id="{1C965EAC-C93B-2D4D-DEB6-16358DE3D4DB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13D2AAA-292F-3E23-72B9-51284E3BF058}"/>
              </a:ext>
            </a:extLst>
          </p:cNvPr>
          <p:cNvCxnSpPr/>
          <p:nvPr/>
        </p:nvCxnSpPr>
        <p:spPr>
          <a:xfrm flipV="1">
            <a:off x="2504932" y="3642019"/>
            <a:ext cx="0" cy="183654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6747CBE-0BE0-41B6-8C5B-95283BE1C3A5}"/>
              </a:ext>
            </a:extLst>
          </p:cNvPr>
          <p:cNvCxnSpPr>
            <a:cxnSpLocks/>
            <a:stCxn id="126" idx="0"/>
            <a:endCxn id="129" idx="2"/>
          </p:cNvCxnSpPr>
          <p:nvPr/>
        </p:nvCxnSpPr>
        <p:spPr>
          <a:xfrm flipV="1">
            <a:off x="6911397" y="3628794"/>
            <a:ext cx="0" cy="196881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469F837-1A2F-30F4-02C8-BFBA57906B84}"/>
              </a:ext>
            </a:extLst>
          </p:cNvPr>
          <p:cNvCxnSpPr>
            <a:cxnSpLocks/>
          </p:cNvCxnSpPr>
          <p:nvPr/>
        </p:nvCxnSpPr>
        <p:spPr>
          <a:xfrm flipV="1">
            <a:off x="9593418" y="2309025"/>
            <a:ext cx="0" cy="165712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21F961D-8E1F-7E70-F244-DDB17EEB671D}"/>
              </a:ext>
            </a:extLst>
          </p:cNvPr>
          <p:cNvCxnSpPr>
            <a:cxnSpLocks/>
          </p:cNvCxnSpPr>
          <p:nvPr/>
        </p:nvCxnSpPr>
        <p:spPr>
          <a:xfrm flipV="1">
            <a:off x="10907525" y="3628794"/>
            <a:ext cx="0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892491B-8E4D-532F-739B-F406937D7187}"/>
              </a:ext>
            </a:extLst>
          </p:cNvPr>
          <p:cNvCxnSpPr/>
          <p:nvPr/>
        </p:nvCxnSpPr>
        <p:spPr>
          <a:xfrm flipV="1">
            <a:off x="8535513" y="3628795"/>
            <a:ext cx="883" cy="238868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FE9480-F43E-FCF9-7D18-1EC2EB71D239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 flipH="1" flipV="1">
            <a:off x="5220828" y="3628795"/>
            <a:ext cx="163" cy="196880"/>
          </a:xfrm>
          <a:prstGeom prst="straightConnector1">
            <a:avLst/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Rounded Rectangle 196">
            <a:extLst>
              <a:ext uri="{FF2B5EF4-FFF2-40B4-BE49-F238E27FC236}">
                <a16:creationId xmlns:a16="http://schemas.microsoft.com/office/drawing/2014/main" id="{23634743-CF61-1ADE-B22C-C31C895092B1}"/>
              </a:ext>
            </a:extLst>
          </p:cNvPr>
          <p:cNvSpPr/>
          <p:nvPr/>
        </p:nvSpPr>
        <p:spPr>
          <a:xfrm>
            <a:off x="700992" y="3825674"/>
            <a:ext cx="2416248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Appropriate assurance approach to ensure wargaming activity is fit for purpose, using either the Evidence Framework Approach (EFA) or Validity Framework Approach (VFA)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4" name="Rounded Rectangle 197">
            <a:extLst>
              <a:ext uri="{FF2B5EF4-FFF2-40B4-BE49-F238E27FC236}">
                <a16:creationId xmlns:a16="http://schemas.microsoft.com/office/drawing/2014/main" id="{69A0D8CF-0575-4716-4D19-56990E45464B}"/>
              </a:ext>
            </a:extLst>
          </p:cNvPr>
          <p:cNvSpPr/>
          <p:nvPr/>
        </p:nvSpPr>
        <p:spPr>
          <a:xfrm>
            <a:off x="7997062" y="3825675"/>
            <a:ext cx="1065500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potential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bias in outcomes by reviewing scenario diversity and credibility</a:t>
            </a:r>
          </a:p>
        </p:txBody>
      </p:sp>
      <p:sp>
        <p:nvSpPr>
          <p:cNvPr id="105" name="Rounded Rectangle 198">
            <a:extLst>
              <a:ext uri="{FF2B5EF4-FFF2-40B4-BE49-F238E27FC236}">
                <a16:creationId xmlns:a16="http://schemas.microsoft.com/office/drawing/2014/main" id="{3845A00E-517B-8198-70D4-CA25FAC1013E}"/>
              </a:ext>
            </a:extLst>
          </p:cNvPr>
          <p:cNvSpPr/>
          <p:nvPr/>
        </p:nvSpPr>
        <p:spPr>
          <a:xfrm>
            <a:off x="4586559" y="3825675"/>
            <a:ext cx="1268864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Benchmark: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assess required quality, validity, and confidence levels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995EE57-811D-B94B-E7A7-8817B62BF783}"/>
              </a:ext>
            </a:extLst>
          </p:cNvPr>
          <p:cNvSpPr txBox="1"/>
          <p:nvPr/>
        </p:nvSpPr>
        <p:spPr>
          <a:xfrm>
            <a:off x="4953638" y="3427831"/>
            <a:ext cx="808654" cy="23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(TTX)</a:t>
            </a:r>
          </a:p>
        </p:txBody>
      </p:sp>
      <p:sp>
        <p:nvSpPr>
          <p:cNvPr id="107" name="Rounded Rectangle 200">
            <a:extLst>
              <a:ext uri="{FF2B5EF4-FFF2-40B4-BE49-F238E27FC236}">
                <a16:creationId xmlns:a16="http://schemas.microsoft.com/office/drawing/2014/main" id="{95D52961-1414-F777-F6CF-30F1F38CB001}"/>
              </a:ext>
            </a:extLst>
          </p:cNvPr>
          <p:cNvSpPr/>
          <p:nvPr/>
        </p:nvSpPr>
        <p:spPr>
          <a:xfrm>
            <a:off x="700991" y="2539012"/>
            <a:ext cx="1127729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Literature Review,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Games Review, Knowledge Survey, Lessons Survey</a:t>
            </a:r>
          </a:p>
        </p:txBody>
      </p:sp>
      <p:sp>
        <p:nvSpPr>
          <p:cNvPr id="108" name="Rounded Rectangle 201">
            <a:extLst>
              <a:ext uri="{FF2B5EF4-FFF2-40B4-BE49-F238E27FC236}">
                <a16:creationId xmlns:a16="http://schemas.microsoft.com/office/drawing/2014/main" id="{26E49835-C2E2-25D7-AE49-A4EF7E3DD605}"/>
              </a:ext>
            </a:extLst>
          </p:cNvPr>
          <p:cNvSpPr/>
          <p:nvPr/>
        </p:nvSpPr>
        <p:spPr>
          <a:xfrm>
            <a:off x="1917293" y="2539012"/>
            <a:ext cx="1177721" cy="1089782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Gap or Problem in Understanding</a:t>
            </a:r>
          </a:p>
          <a:p>
            <a:pPr marL="0" marR="0" lvl="0" indent="0" algn="l" defTabSz="7200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Propose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Candidate Research Question (RQ) or Puzzle (RP) </a:t>
            </a:r>
          </a:p>
        </p:txBody>
      </p:sp>
      <p:sp>
        <p:nvSpPr>
          <p:cNvPr id="109" name="Rounded Rectangle 202">
            <a:extLst>
              <a:ext uri="{FF2B5EF4-FFF2-40B4-BE49-F238E27FC236}">
                <a16:creationId xmlns:a16="http://schemas.microsoft.com/office/drawing/2014/main" id="{2D960CAA-E382-7297-F32C-2D597CDE085C}"/>
              </a:ext>
            </a:extLst>
          </p:cNvPr>
          <p:cNvSpPr/>
          <p:nvPr/>
        </p:nvSpPr>
        <p:spPr>
          <a:xfrm>
            <a:off x="3285278" y="2539011"/>
            <a:ext cx="1162364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Confirm: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RQ or RP can be addressed by game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Hypotheses or expectations</a:t>
            </a:r>
          </a:p>
        </p:txBody>
      </p:sp>
      <p:sp>
        <p:nvSpPr>
          <p:cNvPr id="110" name="Rounded Rectangle 203">
            <a:extLst>
              <a:ext uri="{FF2B5EF4-FFF2-40B4-BE49-F238E27FC236}">
                <a16:creationId xmlns:a16="http://schemas.microsoft.com/office/drawing/2014/main" id="{32BF2891-50C7-4636-97E0-318BCC2517E5}"/>
              </a:ext>
            </a:extLst>
          </p:cNvPr>
          <p:cNvSpPr/>
          <p:nvPr/>
        </p:nvSpPr>
        <p:spPr>
          <a:xfrm>
            <a:off x="4577033" y="2539011"/>
            <a:ext cx="1287589" cy="1089784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and Confirm: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Analytical approach and collection methods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Required SQEP (Blue and Red)</a:t>
            </a:r>
          </a:p>
        </p:txBody>
      </p:sp>
      <p:sp>
        <p:nvSpPr>
          <p:cNvPr id="111" name="Rounded Rectangle 204">
            <a:extLst>
              <a:ext uri="{FF2B5EF4-FFF2-40B4-BE49-F238E27FC236}">
                <a16:creationId xmlns:a16="http://schemas.microsoft.com/office/drawing/2014/main" id="{D3110461-2F3E-0853-73A1-EF8FA0A4129B}"/>
              </a:ext>
            </a:extLst>
          </p:cNvPr>
          <p:cNvSpPr/>
          <p:nvPr/>
        </p:nvSpPr>
        <p:spPr>
          <a:xfrm>
            <a:off x="8003245" y="2539011"/>
            <a:ext cx="2081409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Employ analytical approach to collected data, moderate results, re-analyse to determine outputs</a:t>
            </a:r>
          </a:p>
        </p:txBody>
      </p:sp>
      <p:sp>
        <p:nvSpPr>
          <p:cNvPr id="112" name="Rounded Rectangle 205">
            <a:extLst>
              <a:ext uri="{FF2B5EF4-FFF2-40B4-BE49-F238E27FC236}">
                <a16:creationId xmlns:a16="http://schemas.microsoft.com/office/drawing/2014/main" id="{F9EF7A84-8A33-9003-7D06-1DF733764C49}"/>
              </a:ext>
            </a:extLst>
          </p:cNvPr>
          <p:cNvSpPr/>
          <p:nvPr/>
        </p:nvSpPr>
        <p:spPr>
          <a:xfrm>
            <a:off x="706168" y="1520813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13" name="Rounded Rectangle 206">
            <a:extLst>
              <a:ext uri="{FF2B5EF4-FFF2-40B4-BE49-F238E27FC236}">
                <a16:creationId xmlns:a16="http://schemas.microsoft.com/office/drawing/2014/main" id="{9E4542EB-DE75-29B3-C01B-E821814501E2}"/>
              </a:ext>
            </a:extLst>
          </p:cNvPr>
          <p:cNvSpPr/>
          <p:nvPr/>
        </p:nvSpPr>
        <p:spPr>
          <a:xfrm>
            <a:off x="3243689" y="1520813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14" name="Rounded Rectangle 207">
            <a:extLst>
              <a:ext uri="{FF2B5EF4-FFF2-40B4-BE49-F238E27FC236}">
                <a16:creationId xmlns:a16="http://schemas.microsoft.com/office/drawing/2014/main" id="{76583679-AC3B-9528-2F78-483BF3318E39}"/>
              </a:ext>
            </a:extLst>
          </p:cNvPr>
          <p:cNvSpPr/>
          <p:nvPr/>
        </p:nvSpPr>
        <p:spPr>
          <a:xfrm>
            <a:off x="6033973" y="1520813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15" name="Rounded Rectangle 208">
            <a:extLst>
              <a:ext uri="{FF2B5EF4-FFF2-40B4-BE49-F238E27FC236}">
                <a16:creationId xmlns:a16="http://schemas.microsoft.com/office/drawing/2014/main" id="{71ACE49B-BF63-B5F0-DD5B-94CD62B0C9B7}"/>
              </a:ext>
            </a:extLst>
          </p:cNvPr>
          <p:cNvSpPr/>
          <p:nvPr/>
        </p:nvSpPr>
        <p:spPr>
          <a:xfrm>
            <a:off x="8004631" y="1520813"/>
            <a:ext cx="208140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First Impressions: </a:t>
            </a:r>
            <a:r>
              <a:rPr lang="en-GB" sz="1000" kern="0" dirty="0">
                <a:solidFill>
                  <a:srgbClr val="FFFFFF"/>
                </a:solidFill>
                <a:latin typeface="Calibri Light"/>
              </a:rPr>
              <a:t>Unverified observations derived from initial review of raw data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Generate Findings: </a:t>
            </a: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Verified outputs derived from the analytical approach </a:t>
            </a:r>
          </a:p>
        </p:txBody>
      </p:sp>
      <p:sp>
        <p:nvSpPr>
          <p:cNvPr id="116" name="Rounded Rectangle 209">
            <a:extLst>
              <a:ext uri="{FF2B5EF4-FFF2-40B4-BE49-F238E27FC236}">
                <a16:creationId xmlns:a16="http://schemas.microsoft.com/office/drawing/2014/main" id="{A4E751E1-D860-18E8-4E6B-189A91FB8AFE}"/>
              </a:ext>
            </a:extLst>
          </p:cNvPr>
          <p:cNvSpPr/>
          <p:nvPr/>
        </p:nvSpPr>
        <p:spPr>
          <a:xfrm>
            <a:off x="10247534" y="1520813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Post Exercise Report </a:t>
            </a:r>
          </a:p>
        </p:txBody>
      </p:sp>
      <p:sp>
        <p:nvSpPr>
          <p:cNvPr id="117" name="Rounded Rectangle 210">
            <a:extLst>
              <a:ext uri="{FF2B5EF4-FFF2-40B4-BE49-F238E27FC236}">
                <a16:creationId xmlns:a16="http://schemas.microsoft.com/office/drawing/2014/main" id="{0E6FD306-A8EE-BF04-6D20-AD37F80ECED1}"/>
              </a:ext>
            </a:extLst>
          </p:cNvPr>
          <p:cNvSpPr/>
          <p:nvPr/>
        </p:nvSpPr>
        <p:spPr>
          <a:xfrm>
            <a:off x="10247534" y="3825674"/>
            <a:ext cx="1281882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Assurance: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selected approach to evaluate final quality, validity, and confidence levels</a:t>
            </a:r>
          </a:p>
        </p:txBody>
      </p:sp>
      <p:cxnSp>
        <p:nvCxnSpPr>
          <p:cNvPr id="118" name="Elbow Connector 211">
            <a:extLst>
              <a:ext uri="{FF2B5EF4-FFF2-40B4-BE49-F238E27FC236}">
                <a16:creationId xmlns:a16="http://schemas.microsoft.com/office/drawing/2014/main" id="{E12B458D-CAFC-3D71-B3F3-7154F74C8BE9}"/>
              </a:ext>
            </a:extLst>
          </p:cNvPr>
          <p:cNvCxnSpPr>
            <a:cxnSpLocks/>
            <a:stCxn id="107" idx="0"/>
            <a:endCxn id="112" idx="2"/>
          </p:cNvCxnSpPr>
          <p:nvPr/>
        </p:nvCxnSpPr>
        <p:spPr>
          <a:xfrm rot="5400000" flipH="1" flipV="1">
            <a:off x="1473287" y="2100595"/>
            <a:ext cx="229987" cy="64684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9" name="Elbow Connector 212">
            <a:extLst>
              <a:ext uri="{FF2B5EF4-FFF2-40B4-BE49-F238E27FC236}">
                <a16:creationId xmlns:a16="http://schemas.microsoft.com/office/drawing/2014/main" id="{4B37675C-4217-6CBD-3A92-D508D78811C9}"/>
              </a:ext>
            </a:extLst>
          </p:cNvPr>
          <p:cNvCxnSpPr>
            <a:cxnSpLocks/>
            <a:stCxn id="108" idx="0"/>
            <a:endCxn id="112" idx="2"/>
          </p:cNvCxnSpPr>
          <p:nvPr/>
        </p:nvCxnSpPr>
        <p:spPr>
          <a:xfrm rot="16200000" flipV="1">
            <a:off x="2093936" y="2126794"/>
            <a:ext cx="229987" cy="5944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Elbow Connector 213">
            <a:extLst>
              <a:ext uri="{FF2B5EF4-FFF2-40B4-BE49-F238E27FC236}">
                <a16:creationId xmlns:a16="http://schemas.microsoft.com/office/drawing/2014/main" id="{1FB82FED-7E65-CE75-609F-81767C65A75C}"/>
              </a:ext>
            </a:extLst>
          </p:cNvPr>
          <p:cNvCxnSpPr>
            <a:cxnSpLocks/>
            <a:stCxn id="109" idx="0"/>
            <a:endCxn id="113" idx="2"/>
          </p:cNvCxnSpPr>
          <p:nvPr/>
        </p:nvCxnSpPr>
        <p:spPr>
          <a:xfrm rot="5400000" flipH="1" flipV="1">
            <a:off x="4104846" y="2070639"/>
            <a:ext cx="229986" cy="7067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1" name="Elbow Connector 214">
            <a:extLst>
              <a:ext uri="{FF2B5EF4-FFF2-40B4-BE49-F238E27FC236}">
                <a16:creationId xmlns:a16="http://schemas.microsoft.com/office/drawing/2014/main" id="{27CE8651-6485-D252-80DE-133308D1F556}"/>
              </a:ext>
            </a:extLst>
          </p:cNvPr>
          <p:cNvCxnSpPr>
            <a:cxnSpLocks/>
            <a:stCxn id="110" idx="0"/>
            <a:endCxn id="113" idx="2"/>
          </p:cNvCxnSpPr>
          <p:nvPr/>
        </p:nvCxnSpPr>
        <p:spPr>
          <a:xfrm rot="16200000" flipV="1">
            <a:off x="4782031" y="2100213"/>
            <a:ext cx="229986" cy="6476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2" name="Elbow Connector 215">
            <a:extLst>
              <a:ext uri="{FF2B5EF4-FFF2-40B4-BE49-F238E27FC236}">
                <a16:creationId xmlns:a16="http://schemas.microsoft.com/office/drawing/2014/main" id="{AC0C3EE2-7C29-9AC1-5758-6215FE2E9204}"/>
              </a:ext>
            </a:extLst>
          </p:cNvPr>
          <p:cNvCxnSpPr>
            <a:cxnSpLocks/>
            <a:stCxn id="111" idx="0"/>
            <a:endCxn id="115" idx="2"/>
          </p:cNvCxnSpPr>
          <p:nvPr/>
        </p:nvCxnSpPr>
        <p:spPr>
          <a:xfrm rot="5400000" flipH="1" flipV="1">
            <a:off x="8929650" y="2423325"/>
            <a:ext cx="229986" cy="1386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0CAE77-80E9-4E17-5D84-355A16DD6F5B}"/>
              </a:ext>
            </a:extLst>
          </p:cNvPr>
          <p:cNvCxnSpPr>
            <a:cxnSpLocks/>
          </p:cNvCxnSpPr>
          <p:nvPr/>
        </p:nvCxnSpPr>
        <p:spPr>
          <a:xfrm flipV="1">
            <a:off x="6880333" y="2297143"/>
            <a:ext cx="1" cy="293290"/>
          </a:xfrm>
          <a:prstGeom prst="straightConnector1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Elbow Connector 217">
            <a:extLst>
              <a:ext uri="{FF2B5EF4-FFF2-40B4-BE49-F238E27FC236}">
                <a16:creationId xmlns:a16="http://schemas.microsoft.com/office/drawing/2014/main" id="{4693A93F-204A-7758-E345-CC8F8BE5FE4D}"/>
              </a:ext>
            </a:extLst>
          </p:cNvPr>
          <p:cNvCxnSpPr>
            <a:cxnSpLocks/>
            <a:stCxn id="114" idx="3"/>
            <a:endCxn id="104" idx="1"/>
          </p:cNvCxnSpPr>
          <p:nvPr/>
        </p:nvCxnSpPr>
        <p:spPr>
          <a:xfrm>
            <a:off x="7821536" y="1914919"/>
            <a:ext cx="175526" cy="2404757"/>
          </a:xfrm>
          <a:prstGeom prst="bentConnector3">
            <a:avLst>
              <a:gd name="adj1" fmla="val 28294"/>
            </a:avLst>
          </a:prstGeom>
          <a:noFill/>
          <a:ln w="19050" cap="flat" cmpd="sng" algn="ctr">
            <a:solidFill>
              <a:srgbClr val="6C6460">
                <a:lumMod val="40000"/>
                <a:lumOff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25" name="Rounded Rectangle 218">
            <a:extLst>
              <a:ext uri="{FF2B5EF4-FFF2-40B4-BE49-F238E27FC236}">
                <a16:creationId xmlns:a16="http://schemas.microsoft.com/office/drawing/2014/main" id="{6C6E0E8D-4C06-C936-09D7-9D5F8858C273}"/>
              </a:ext>
            </a:extLst>
          </p:cNvPr>
          <p:cNvSpPr/>
          <p:nvPr/>
        </p:nvSpPr>
        <p:spPr>
          <a:xfrm>
            <a:off x="9125201" y="3825674"/>
            <a:ext cx="958569" cy="988002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preliminary findings to </a:t>
            </a:r>
            <a:r>
              <a:rPr kumimoji="0" lang="en-GB" sz="1000" b="0" i="0" u="none" strike="noStrike" kern="0" cap="none" spc="-2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for validation</a:t>
            </a:r>
          </a:p>
        </p:txBody>
      </p:sp>
      <p:sp>
        <p:nvSpPr>
          <p:cNvPr id="126" name="Rounded Rectangle 219">
            <a:extLst>
              <a:ext uri="{FF2B5EF4-FFF2-40B4-BE49-F238E27FC236}">
                <a16:creationId xmlns:a16="http://schemas.microsoft.com/office/drawing/2014/main" id="{9C234C46-1249-6C54-518B-646451CC2CE3}"/>
              </a:ext>
            </a:extLst>
          </p:cNvPr>
          <p:cNvSpPr/>
          <p:nvPr/>
        </p:nvSpPr>
        <p:spPr>
          <a:xfrm>
            <a:off x="6265042" y="3825675"/>
            <a:ext cx="1292710" cy="988001"/>
          </a:xfrm>
          <a:prstGeom prst="roundRect">
            <a:avLst/>
          </a:prstGeom>
          <a:solidFill>
            <a:srgbClr val="86D2E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Quality Assessment: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accurate and comprehensive data are collected</a:t>
            </a:r>
          </a:p>
        </p:txBody>
      </p:sp>
      <p:cxnSp>
        <p:nvCxnSpPr>
          <p:cNvPr id="127" name="Elbow Connector 229">
            <a:extLst>
              <a:ext uri="{FF2B5EF4-FFF2-40B4-BE49-F238E27FC236}">
                <a16:creationId xmlns:a16="http://schemas.microsoft.com/office/drawing/2014/main" id="{EC604449-7470-76E3-DF29-6D1A4C904A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93825" y="2665605"/>
            <a:ext cx="770280" cy="57120"/>
          </a:xfrm>
          <a:prstGeom prst="bentConnector3">
            <a:avLst/>
          </a:prstGeom>
          <a:noFill/>
          <a:ln w="19050" cap="flat" cmpd="sng" algn="ctr">
            <a:solidFill>
              <a:srgbClr val="6C64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8" name="Rounded Rectangle 230">
            <a:extLst>
              <a:ext uri="{FF2B5EF4-FFF2-40B4-BE49-F238E27FC236}">
                <a16:creationId xmlns:a16="http://schemas.microsoft.com/office/drawing/2014/main" id="{D33E36DF-FA8C-7CEE-33FF-8228DD841B72}"/>
              </a:ext>
            </a:extLst>
          </p:cNvPr>
          <p:cNvSpPr/>
          <p:nvPr/>
        </p:nvSpPr>
        <p:spPr>
          <a:xfrm>
            <a:off x="10247534" y="2539011"/>
            <a:ext cx="1281882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rIns="18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Verify Findings: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Relate to RQ/P, Lit Review and/or Knowledge Survey and/or Lessons</a:t>
            </a:r>
          </a:p>
        </p:txBody>
      </p:sp>
      <p:sp>
        <p:nvSpPr>
          <p:cNvPr id="129" name="Rounded Rectangle 231">
            <a:extLst>
              <a:ext uri="{FF2B5EF4-FFF2-40B4-BE49-F238E27FC236}">
                <a16:creationId xmlns:a16="http://schemas.microsoft.com/office/drawing/2014/main" id="{1A4920C5-E4E7-B88B-19E8-B46DBC9FD639}"/>
              </a:ext>
            </a:extLst>
          </p:cNvPr>
          <p:cNvSpPr/>
          <p:nvPr/>
        </p:nvSpPr>
        <p:spPr>
          <a:xfrm>
            <a:off x="6265042" y="2539011"/>
            <a:ext cx="1292710" cy="1089783"/>
          </a:xfrm>
          <a:prstGeom prst="roundRect">
            <a:avLst/>
          </a:prstGeom>
          <a:solidFill>
            <a:srgbClr val="F0B32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Collect: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Employ data collection methods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0" name="Chevron 233">
            <a:extLst>
              <a:ext uri="{FF2B5EF4-FFF2-40B4-BE49-F238E27FC236}">
                <a16:creationId xmlns:a16="http://schemas.microsoft.com/office/drawing/2014/main" id="{955C2C09-E7DC-FC71-7E6A-CEF6CE3143DC}"/>
              </a:ext>
            </a:extLst>
          </p:cNvPr>
          <p:cNvSpPr/>
          <p:nvPr/>
        </p:nvSpPr>
        <p:spPr>
          <a:xfrm rot="10800000" flipV="1">
            <a:off x="2096565" y="5007185"/>
            <a:ext cx="2732400" cy="288000"/>
          </a:xfrm>
          <a:prstGeom prst="chevron">
            <a:avLst/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Refine</a:t>
            </a:r>
          </a:p>
        </p:txBody>
      </p:sp>
      <p:sp>
        <p:nvSpPr>
          <p:cNvPr id="131" name="Rounded Rectangle 75">
            <a:extLst>
              <a:ext uri="{FF2B5EF4-FFF2-40B4-BE49-F238E27FC236}">
                <a16:creationId xmlns:a16="http://schemas.microsoft.com/office/drawing/2014/main" id="{AA80377B-4733-7681-A57B-A8A5AEF5250B}"/>
              </a:ext>
            </a:extLst>
          </p:cNvPr>
          <p:cNvSpPr/>
          <p:nvPr/>
        </p:nvSpPr>
        <p:spPr>
          <a:xfrm>
            <a:off x="8250927" y="5378032"/>
            <a:ext cx="2131323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Commissioner's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Define: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Exploitation route and execute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Impact/value-added by output</a:t>
            </a:r>
          </a:p>
        </p:txBody>
      </p:sp>
      <p:sp>
        <p:nvSpPr>
          <p:cNvPr id="132" name="Rounded Rectangle 76">
            <a:extLst>
              <a:ext uri="{FF2B5EF4-FFF2-40B4-BE49-F238E27FC236}">
                <a16:creationId xmlns:a16="http://schemas.microsoft.com/office/drawing/2014/main" id="{769F480F-236D-29FA-CA11-C7090CDFEC72}"/>
              </a:ext>
            </a:extLst>
          </p:cNvPr>
          <p:cNvSpPr/>
          <p:nvPr/>
        </p:nvSpPr>
        <p:spPr>
          <a:xfrm>
            <a:off x="2334477" y="5378032"/>
            <a:ext cx="2256574" cy="652932"/>
          </a:xfrm>
          <a:prstGeom prst="roundRect">
            <a:avLst>
              <a:gd name="adj" fmla="val 21768"/>
            </a:avLst>
          </a:pr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Evaluate Design: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 lessons that could improve future wargame designs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Incorporate: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Action lessons identified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3" name="AutoShape 2" descr="Refresh Vector SVG Icon - SVG Repo">
            <a:extLst>
              <a:ext uri="{FF2B5EF4-FFF2-40B4-BE49-F238E27FC236}">
                <a16:creationId xmlns:a16="http://schemas.microsoft.com/office/drawing/2014/main" id="{C4B52CFB-781D-6527-F4BF-E57EFE3F1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1965" y="3118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ounded Rectangle 205">
            <a:extLst>
              <a:ext uri="{FF2B5EF4-FFF2-40B4-BE49-F238E27FC236}">
                <a16:creationId xmlns:a16="http://schemas.microsoft.com/office/drawing/2014/main" id="{4D0496EA-5B6B-6616-D41F-4848E1A08D82}"/>
              </a:ext>
            </a:extLst>
          </p:cNvPr>
          <p:cNvSpPr/>
          <p:nvPr/>
        </p:nvSpPr>
        <p:spPr>
          <a:xfrm>
            <a:off x="706932" y="1521740"/>
            <a:ext cx="241107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Commission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Aim, Purpose, Objectives, Timescale, Required Level of Assurance, Expectations, Responsibilities, Reporting, and Exploitation</a:t>
            </a:r>
          </a:p>
        </p:txBody>
      </p:sp>
      <p:sp>
        <p:nvSpPr>
          <p:cNvPr id="135" name="Rounded Rectangle 206">
            <a:extLst>
              <a:ext uri="{FF2B5EF4-FFF2-40B4-BE49-F238E27FC236}">
                <a16:creationId xmlns:a16="http://schemas.microsoft.com/office/drawing/2014/main" id="{F5746ED5-AA8A-0F2E-07B1-E70308B9DB05}"/>
              </a:ext>
            </a:extLst>
          </p:cNvPr>
          <p:cNvSpPr/>
          <p:nvPr/>
        </p:nvSpPr>
        <p:spPr>
          <a:xfrm>
            <a:off x="3244453" y="1521740"/>
            <a:ext cx="2659059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&amp; Refine: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Ruleset, Model, Simulation, Adjudication, Processes, Components, Scenario, Roles, Data Capture &amp; Analysis Plan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Identify: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Participants, Venue, Tools, Technology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Iterate: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Playtests increasing in complexity</a:t>
            </a:r>
          </a:p>
        </p:txBody>
      </p:sp>
      <p:sp>
        <p:nvSpPr>
          <p:cNvPr id="136" name="Rounded Rectangle 207">
            <a:extLst>
              <a:ext uri="{FF2B5EF4-FFF2-40B4-BE49-F238E27FC236}">
                <a16:creationId xmlns:a16="http://schemas.microsoft.com/office/drawing/2014/main" id="{8D98EB80-C30C-4A88-45CB-41FD6D0AFC38}"/>
              </a:ext>
            </a:extLst>
          </p:cNvPr>
          <p:cNvSpPr/>
          <p:nvPr/>
        </p:nvSpPr>
        <p:spPr>
          <a:xfrm>
            <a:off x="6034737" y="1521740"/>
            <a:ext cx="1787563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7600" rIns="5400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Wargaming Activity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Rehearse, Conduct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Carry Out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 After Action Review</a:t>
            </a:r>
          </a:p>
        </p:txBody>
      </p:sp>
      <p:sp>
        <p:nvSpPr>
          <p:cNvPr id="137" name="Rounded Rectangle 209">
            <a:extLst>
              <a:ext uri="{FF2B5EF4-FFF2-40B4-BE49-F238E27FC236}">
                <a16:creationId xmlns:a16="http://schemas.microsoft.com/office/drawing/2014/main" id="{1007CB37-849E-5E7D-0886-352E7A681894}"/>
              </a:ext>
            </a:extLst>
          </p:cNvPr>
          <p:cNvSpPr/>
          <p:nvPr/>
        </p:nvSpPr>
        <p:spPr>
          <a:xfrm>
            <a:off x="10248298" y="1521740"/>
            <a:ext cx="1281882" cy="788212"/>
          </a:xfrm>
          <a:prstGeom prst="roundRect">
            <a:avLst/>
          </a:prstGeom>
          <a:solidFill>
            <a:srgbClr val="00738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36000" rtlCol="0" anchor="ctr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Deliver Report: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Present finalised findings, approach, methodology, and necessary caveats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E735EB-6AD6-5992-0B90-6D4E7E12A7C1}"/>
              </a:ext>
            </a:extLst>
          </p:cNvPr>
          <p:cNvGrpSpPr>
            <a:grpSpLocks noChangeAspect="1"/>
          </p:cNvGrpSpPr>
          <p:nvPr/>
        </p:nvGrpSpPr>
        <p:grpSpPr>
          <a:xfrm>
            <a:off x="4304715" y="929931"/>
            <a:ext cx="387518" cy="252000"/>
            <a:chOff x="4433118" y="1141862"/>
            <a:chExt cx="348133" cy="226388"/>
          </a:xfrm>
        </p:grpSpPr>
        <p:sp>
          <p:nvSpPr>
            <p:cNvPr id="139" name="Arrow: U-Turn 138">
              <a:extLst>
                <a:ext uri="{FF2B5EF4-FFF2-40B4-BE49-F238E27FC236}">
                  <a16:creationId xmlns:a16="http://schemas.microsoft.com/office/drawing/2014/main" id="{D47C4F14-72D3-3367-751C-8B546C195569}"/>
                </a:ext>
              </a:extLst>
            </p:cNvPr>
            <p:cNvSpPr/>
            <p:nvPr/>
          </p:nvSpPr>
          <p:spPr>
            <a:xfrm rot="16200000">
              <a:off x="4434567" y="1140413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Arrow: U-Turn 139">
              <a:extLst>
                <a:ext uri="{FF2B5EF4-FFF2-40B4-BE49-F238E27FC236}">
                  <a16:creationId xmlns:a16="http://schemas.microsoft.com/office/drawing/2014/main" id="{3ED4AC04-9491-8C71-16D1-568F7AC23EA9}"/>
                </a:ext>
              </a:extLst>
            </p:cNvPr>
            <p:cNvSpPr/>
            <p:nvPr/>
          </p:nvSpPr>
          <p:spPr>
            <a:xfrm rot="5400000">
              <a:off x="4590299" y="1177297"/>
              <a:ext cx="189504" cy="192401"/>
            </a:xfrm>
            <a:prstGeom prst="uturnArrow">
              <a:avLst>
                <a:gd name="adj1" fmla="val 13366"/>
                <a:gd name="adj2" fmla="val 25000"/>
                <a:gd name="adj3" fmla="val 26871"/>
                <a:gd name="adj4" fmla="val 19246"/>
                <a:gd name="adj5" fmla="val 733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Chevron 106">
            <a:extLst>
              <a:ext uri="{FF2B5EF4-FFF2-40B4-BE49-F238E27FC236}">
                <a16:creationId xmlns:a16="http://schemas.microsoft.com/office/drawing/2014/main" id="{646E49DA-1FC7-81AE-8E99-C38804625BD3}"/>
              </a:ext>
            </a:extLst>
          </p:cNvPr>
          <p:cNvSpPr/>
          <p:nvPr/>
        </p:nvSpPr>
        <p:spPr>
          <a:xfrm rot="10800000" flipV="1">
            <a:off x="4749799" y="5008747"/>
            <a:ext cx="2908299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2" name="Chevron 110">
            <a:extLst>
              <a:ext uri="{FF2B5EF4-FFF2-40B4-BE49-F238E27FC236}">
                <a16:creationId xmlns:a16="http://schemas.microsoft.com/office/drawing/2014/main" id="{E178DA2A-F0BA-3D23-A1D6-C17658849936}"/>
              </a:ext>
            </a:extLst>
          </p:cNvPr>
          <p:cNvSpPr/>
          <p:nvPr/>
        </p:nvSpPr>
        <p:spPr>
          <a:xfrm rot="16200000" flipV="1">
            <a:off x="-380422" y="2118953"/>
            <a:ext cx="1489636" cy="288000"/>
          </a:xfrm>
          <a:prstGeom prst="chevron">
            <a:avLst/>
          </a:prstGeom>
          <a:solidFill>
            <a:srgbClr val="D5D3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3" name="Free-form: Shape 142">
            <a:extLst>
              <a:ext uri="{FF2B5EF4-FFF2-40B4-BE49-F238E27FC236}">
                <a16:creationId xmlns:a16="http://schemas.microsoft.com/office/drawing/2014/main" id="{029BF7A3-C347-F173-3B42-A7897344D5EB}"/>
              </a:ext>
            </a:extLst>
          </p:cNvPr>
          <p:cNvSpPr/>
          <p:nvPr/>
        </p:nvSpPr>
        <p:spPr>
          <a:xfrm rot="10800000" flipV="1">
            <a:off x="220396" y="2930376"/>
            <a:ext cx="1953684" cy="2364810"/>
          </a:xfrm>
          <a:custGeom>
            <a:avLst/>
            <a:gdLst>
              <a:gd name="connsiteX0" fmla="*/ 1809684 w 1953684"/>
              <a:gd name="connsiteY0" fmla="*/ 0 h 2364810"/>
              <a:gd name="connsiteX1" fmla="*/ 1665684 w 1953684"/>
              <a:gd name="connsiteY1" fmla="*/ 144000 h 2364810"/>
              <a:gd name="connsiteX2" fmla="*/ 1665684 w 1953684"/>
              <a:gd name="connsiteY2" fmla="*/ 1602032 h 2364810"/>
              <a:gd name="connsiteX3" fmla="*/ 1665684 w 1953684"/>
              <a:gd name="connsiteY3" fmla="*/ 1602032 h 2364810"/>
              <a:gd name="connsiteX4" fmla="*/ 1665684 w 1953684"/>
              <a:gd name="connsiteY4" fmla="*/ 2076810 h 2364810"/>
              <a:gd name="connsiteX5" fmla="*/ 0 w 1953684"/>
              <a:gd name="connsiteY5" fmla="*/ 2076810 h 2364810"/>
              <a:gd name="connsiteX6" fmla="*/ 144000 w 1953684"/>
              <a:gd name="connsiteY6" fmla="*/ 2220810 h 2364810"/>
              <a:gd name="connsiteX7" fmla="*/ 0 w 1953684"/>
              <a:gd name="connsiteY7" fmla="*/ 2364810 h 2364810"/>
              <a:gd name="connsiteX8" fmla="*/ 1665684 w 1953684"/>
              <a:gd name="connsiteY8" fmla="*/ 2364810 h 2364810"/>
              <a:gd name="connsiteX9" fmla="*/ 1789506 w 1953684"/>
              <a:gd name="connsiteY9" fmla="*/ 2364810 h 2364810"/>
              <a:gd name="connsiteX10" fmla="*/ 1809684 w 1953684"/>
              <a:gd name="connsiteY10" fmla="*/ 2364810 h 2364810"/>
              <a:gd name="connsiteX11" fmla="*/ 1953684 w 1953684"/>
              <a:gd name="connsiteY11" fmla="*/ 2364810 h 2364810"/>
              <a:gd name="connsiteX12" fmla="*/ 1953684 w 1953684"/>
              <a:gd name="connsiteY12" fmla="*/ 1778410 h 2364810"/>
              <a:gd name="connsiteX13" fmla="*/ 1953684 w 1953684"/>
              <a:gd name="connsiteY13" fmla="*/ 1778410 h 2364810"/>
              <a:gd name="connsiteX14" fmla="*/ 1953684 w 1953684"/>
              <a:gd name="connsiteY14" fmla="*/ 144000 h 23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3684" h="2364810">
                <a:moveTo>
                  <a:pt x="1809684" y="0"/>
                </a:moveTo>
                <a:lnTo>
                  <a:pt x="1665684" y="144000"/>
                </a:lnTo>
                <a:lnTo>
                  <a:pt x="1665684" y="1602032"/>
                </a:lnTo>
                <a:lnTo>
                  <a:pt x="1665684" y="1602032"/>
                </a:lnTo>
                <a:lnTo>
                  <a:pt x="1665684" y="2076810"/>
                </a:lnTo>
                <a:lnTo>
                  <a:pt x="0" y="2076810"/>
                </a:lnTo>
                <a:lnTo>
                  <a:pt x="144000" y="2220810"/>
                </a:lnTo>
                <a:lnTo>
                  <a:pt x="0" y="2364810"/>
                </a:lnTo>
                <a:lnTo>
                  <a:pt x="1665684" y="2364810"/>
                </a:lnTo>
                <a:lnTo>
                  <a:pt x="1789506" y="2364810"/>
                </a:lnTo>
                <a:lnTo>
                  <a:pt x="1809684" y="2364810"/>
                </a:lnTo>
                <a:lnTo>
                  <a:pt x="1953684" y="2364810"/>
                </a:lnTo>
                <a:lnTo>
                  <a:pt x="1953684" y="1778410"/>
                </a:lnTo>
                <a:lnTo>
                  <a:pt x="1953684" y="1778410"/>
                </a:lnTo>
                <a:lnTo>
                  <a:pt x="1953684" y="144000"/>
                </a:lnTo>
                <a:close/>
              </a:path>
            </a:pathLst>
          </a:custGeom>
          <a:solidFill>
            <a:srgbClr val="D5D3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4" name="Free-form: Shape 143">
            <a:extLst>
              <a:ext uri="{FF2B5EF4-FFF2-40B4-BE49-F238E27FC236}">
                <a16:creationId xmlns:a16="http://schemas.microsoft.com/office/drawing/2014/main" id="{0EEC5C8A-1114-1823-504E-08E647869ECD}"/>
              </a:ext>
            </a:extLst>
          </p:cNvPr>
          <p:cNvSpPr/>
          <p:nvPr/>
        </p:nvSpPr>
        <p:spPr>
          <a:xfrm rot="5400000" flipV="1">
            <a:off x="10771362" y="1752575"/>
            <a:ext cx="2151902" cy="462765"/>
          </a:xfrm>
          <a:custGeom>
            <a:avLst/>
            <a:gdLst>
              <a:gd name="connsiteX0" fmla="*/ 0 w 2168622"/>
              <a:gd name="connsiteY0" fmla="*/ 0 h 462765"/>
              <a:gd name="connsiteX1" fmla="*/ 0 w 2168622"/>
              <a:gd name="connsiteY1" fmla="*/ 315026 h 462765"/>
              <a:gd name="connsiteX2" fmla="*/ 0 w 2168622"/>
              <a:gd name="connsiteY2" fmla="*/ 315026 h 462765"/>
              <a:gd name="connsiteX3" fmla="*/ 0 w 2168622"/>
              <a:gd name="connsiteY3" fmla="*/ 318421 h 462765"/>
              <a:gd name="connsiteX4" fmla="*/ 0 w 2168622"/>
              <a:gd name="connsiteY4" fmla="*/ 462421 h 462765"/>
              <a:gd name="connsiteX5" fmla="*/ 311473 w 2168622"/>
              <a:gd name="connsiteY5" fmla="*/ 462421 h 462765"/>
              <a:gd name="connsiteX6" fmla="*/ 311129 w 2168622"/>
              <a:gd name="connsiteY6" fmla="*/ 462765 h 462765"/>
              <a:gd name="connsiteX7" fmla="*/ 2024622 w 2168622"/>
              <a:gd name="connsiteY7" fmla="*/ 462765 h 462765"/>
              <a:gd name="connsiteX8" fmla="*/ 2168622 w 2168622"/>
              <a:gd name="connsiteY8" fmla="*/ 318765 h 462765"/>
              <a:gd name="connsiteX9" fmla="*/ 2024622 w 2168622"/>
              <a:gd name="connsiteY9" fmla="*/ 174765 h 462765"/>
              <a:gd name="connsiteX10" fmla="*/ 489422 w 2168622"/>
              <a:gd name="connsiteY10" fmla="*/ 174765 h 462765"/>
              <a:gd name="connsiteX11" fmla="*/ 489422 w 2168622"/>
              <a:gd name="connsiteY11" fmla="*/ 174421 h 462765"/>
              <a:gd name="connsiteX12" fmla="*/ 288000 w 2168622"/>
              <a:gd name="connsiteY12" fmla="*/ 174421 h 462765"/>
              <a:gd name="connsiteX13" fmla="*/ 288000 w 2168622"/>
              <a:gd name="connsiteY13" fmla="*/ 0 h 462765"/>
              <a:gd name="connsiteX14" fmla="*/ 144000 w 2168622"/>
              <a:gd name="connsiteY14" fmla="*/ 144000 h 4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68622" h="462765">
                <a:moveTo>
                  <a:pt x="0" y="0"/>
                </a:moveTo>
                <a:lnTo>
                  <a:pt x="0" y="315026"/>
                </a:lnTo>
                <a:lnTo>
                  <a:pt x="0" y="315026"/>
                </a:lnTo>
                <a:lnTo>
                  <a:pt x="0" y="318421"/>
                </a:lnTo>
                <a:lnTo>
                  <a:pt x="0" y="462421"/>
                </a:lnTo>
                <a:lnTo>
                  <a:pt x="311473" y="462421"/>
                </a:lnTo>
                <a:lnTo>
                  <a:pt x="311129" y="462765"/>
                </a:lnTo>
                <a:lnTo>
                  <a:pt x="2024622" y="462765"/>
                </a:lnTo>
                <a:lnTo>
                  <a:pt x="2168622" y="318765"/>
                </a:lnTo>
                <a:lnTo>
                  <a:pt x="2024622" y="174765"/>
                </a:lnTo>
                <a:lnTo>
                  <a:pt x="489422" y="174765"/>
                </a:lnTo>
                <a:lnTo>
                  <a:pt x="489422" y="174421"/>
                </a:lnTo>
                <a:lnTo>
                  <a:pt x="288000" y="174421"/>
                </a:lnTo>
                <a:lnTo>
                  <a:pt x="288000" y="0"/>
                </a:lnTo>
                <a:lnTo>
                  <a:pt x="144000" y="144000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5" name="Free-form: Shape 144">
            <a:extLst>
              <a:ext uri="{FF2B5EF4-FFF2-40B4-BE49-F238E27FC236}">
                <a16:creationId xmlns:a16="http://schemas.microsoft.com/office/drawing/2014/main" id="{FFA11559-90F2-527F-78A0-85A33367FF28}"/>
              </a:ext>
            </a:extLst>
          </p:cNvPr>
          <p:cNvSpPr/>
          <p:nvPr/>
        </p:nvSpPr>
        <p:spPr>
          <a:xfrm rot="16413661">
            <a:off x="8366049" y="4117206"/>
            <a:ext cx="1172881" cy="2780122"/>
          </a:xfrm>
          <a:custGeom>
            <a:avLst/>
            <a:gdLst>
              <a:gd name="connsiteX0" fmla="*/ 1009370 w 1172881"/>
              <a:gd name="connsiteY0" fmla="*/ 134778 h 2780122"/>
              <a:gd name="connsiteX1" fmla="*/ 1172881 w 1172881"/>
              <a:gd name="connsiteY1" fmla="*/ 2762234 h 2780122"/>
              <a:gd name="connsiteX2" fmla="*/ 1020215 w 1172881"/>
              <a:gd name="connsiteY2" fmla="*/ 2627456 h 2780122"/>
              <a:gd name="connsiteX3" fmla="*/ 885437 w 1172881"/>
              <a:gd name="connsiteY3" fmla="*/ 2780122 h 2780122"/>
              <a:gd name="connsiteX4" fmla="*/ 764925 w 1172881"/>
              <a:gd name="connsiteY4" fmla="*/ 843612 h 2780122"/>
              <a:gd name="connsiteX5" fmla="*/ 764433 w 1172881"/>
              <a:gd name="connsiteY5" fmla="*/ 843611 h 2780122"/>
              <a:gd name="connsiteX6" fmla="*/ 683575 w 1172881"/>
              <a:gd name="connsiteY6" fmla="*/ 655489 h 2780122"/>
              <a:gd name="connsiteX7" fmla="*/ 543736 w 1172881"/>
              <a:gd name="connsiteY7" fmla="*/ 588121 h 2780122"/>
              <a:gd name="connsiteX8" fmla="*/ 515254 w 1172881"/>
              <a:gd name="connsiteY8" fmla="*/ 586995 h 2780122"/>
              <a:gd name="connsiteX9" fmla="*/ 513759 w 1172881"/>
              <a:gd name="connsiteY9" fmla="*/ 587088 h 2780122"/>
              <a:gd name="connsiteX10" fmla="*/ 333891 w 1172881"/>
              <a:gd name="connsiteY10" fmla="*/ 598281 h 2780122"/>
              <a:gd name="connsiteX11" fmla="*/ 152666 w 1172881"/>
              <a:gd name="connsiteY11" fmla="*/ 609559 h 2780122"/>
              <a:gd name="connsiteX12" fmla="*/ 0 w 1172881"/>
              <a:gd name="connsiteY12" fmla="*/ 474781 h 2780122"/>
              <a:gd name="connsiteX13" fmla="*/ 134778 w 1172881"/>
              <a:gd name="connsiteY13" fmla="*/ 322115 h 2780122"/>
              <a:gd name="connsiteX14" fmla="*/ 316003 w 1172881"/>
              <a:gd name="connsiteY14" fmla="*/ 310837 h 2780122"/>
              <a:gd name="connsiteX15" fmla="*/ 472879 w 1172881"/>
              <a:gd name="connsiteY15" fmla="*/ 301075 h 2780122"/>
              <a:gd name="connsiteX16" fmla="*/ 472867 w 1172881"/>
              <a:gd name="connsiteY16" fmla="*/ 300886 h 2780122"/>
              <a:gd name="connsiteX17" fmla="*/ 474728 w 1172881"/>
              <a:gd name="connsiteY17" fmla="*/ 300960 h 2780122"/>
              <a:gd name="connsiteX18" fmla="*/ 495871 w 1172881"/>
              <a:gd name="connsiteY18" fmla="*/ 299644 h 2780122"/>
              <a:gd name="connsiteX19" fmla="*/ 528283 w 1172881"/>
              <a:gd name="connsiteY19" fmla="*/ 297627 h 2780122"/>
              <a:gd name="connsiteX20" fmla="*/ 523634 w 1172881"/>
              <a:gd name="connsiteY20" fmla="*/ 302893 h 2780122"/>
              <a:gd name="connsiteX21" fmla="*/ 584289 w 1172881"/>
              <a:gd name="connsiteY21" fmla="*/ 305291 h 2780122"/>
              <a:gd name="connsiteX22" fmla="*/ 734261 w 1172881"/>
              <a:gd name="connsiteY22" fmla="*/ 350879 h 2780122"/>
              <a:gd name="connsiteX23" fmla="*/ 721926 w 1172881"/>
              <a:gd name="connsiteY23" fmla="*/ 152666 h 2780122"/>
              <a:gd name="connsiteX24" fmla="*/ 856704 w 1172881"/>
              <a:gd name="connsiteY24" fmla="*/ 0 h 27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2881" h="2780122">
                <a:moveTo>
                  <a:pt x="1009370" y="134778"/>
                </a:moveTo>
                <a:lnTo>
                  <a:pt x="1172881" y="2762234"/>
                </a:lnTo>
                <a:lnTo>
                  <a:pt x="1020215" y="2627456"/>
                </a:lnTo>
                <a:lnTo>
                  <a:pt x="885437" y="2780122"/>
                </a:lnTo>
                <a:lnTo>
                  <a:pt x="764925" y="843612"/>
                </a:lnTo>
                <a:lnTo>
                  <a:pt x="764433" y="843611"/>
                </a:lnTo>
                <a:cubicBezTo>
                  <a:pt x="764679" y="772415"/>
                  <a:pt x="735403" y="704302"/>
                  <a:pt x="683575" y="655489"/>
                </a:cubicBezTo>
                <a:cubicBezTo>
                  <a:pt x="644704" y="618879"/>
                  <a:pt x="595756" y="595581"/>
                  <a:pt x="543736" y="588121"/>
                </a:cubicBezTo>
                <a:lnTo>
                  <a:pt x="515254" y="586995"/>
                </a:lnTo>
                <a:lnTo>
                  <a:pt x="513759" y="587088"/>
                </a:lnTo>
                <a:lnTo>
                  <a:pt x="333891" y="598281"/>
                </a:lnTo>
                <a:lnTo>
                  <a:pt x="152666" y="609559"/>
                </a:lnTo>
                <a:lnTo>
                  <a:pt x="0" y="474781"/>
                </a:lnTo>
                <a:lnTo>
                  <a:pt x="134778" y="322115"/>
                </a:lnTo>
                <a:lnTo>
                  <a:pt x="316003" y="310837"/>
                </a:lnTo>
                <a:lnTo>
                  <a:pt x="472879" y="301075"/>
                </a:lnTo>
                <a:lnTo>
                  <a:pt x="472867" y="300886"/>
                </a:lnTo>
                <a:lnTo>
                  <a:pt x="474728" y="300960"/>
                </a:lnTo>
                <a:lnTo>
                  <a:pt x="495871" y="299644"/>
                </a:lnTo>
                <a:lnTo>
                  <a:pt x="528283" y="297627"/>
                </a:lnTo>
                <a:lnTo>
                  <a:pt x="523634" y="302893"/>
                </a:lnTo>
                <a:lnTo>
                  <a:pt x="584289" y="305291"/>
                </a:lnTo>
                <a:lnTo>
                  <a:pt x="734261" y="350879"/>
                </a:lnTo>
                <a:lnTo>
                  <a:pt x="721926" y="152666"/>
                </a:lnTo>
                <a:lnTo>
                  <a:pt x="856704" y="0"/>
                </a:lnTo>
                <a:close/>
              </a:path>
            </a:pathLst>
          </a:custGeom>
          <a:solidFill>
            <a:srgbClr val="76717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178D04A-DDAB-5B30-61BF-447ABA9210D6}"/>
              </a:ext>
            </a:extLst>
          </p:cNvPr>
          <p:cNvSpPr txBox="1"/>
          <p:nvPr/>
        </p:nvSpPr>
        <p:spPr>
          <a:xfrm>
            <a:off x="8432003" y="4984226"/>
            <a:ext cx="107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7E771F-DF2B-5D93-AE9C-1B64B4199F38}"/>
              </a:ext>
            </a:extLst>
          </p:cNvPr>
          <p:cNvSpPr/>
          <p:nvPr/>
        </p:nvSpPr>
        <p:spPr>
          <a:xfrm rot="264078">
            <a:off x="7803197" y="5446725"/>
            <a:ext cx="58338" cy="15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-form: Shape 147">
            <a:extLst>
              <a:ext uri="{FF2B5EF4-FFF2-40B4-BE49-F238E27FC236}">
                <a16:creationId xmlns:a16="http://schemas.microsoft.com/office/drawing/2014/main" id="{DCB492B5-E872-E0F1-2C64-E7474E7BF132}"/>
              </a:ext>
            </a:extLst>
          </p:cNvPr>
          <p:cNvSpPr/>
          <p:nvPr/>
        </p:nvSpPr>
        <p:spPr>
          <a:xfrm rot="10800000" flipV="1">
            <a:off x="10282236" y="2980020"/>
            <a:ext cx="1796456" cy="2317884"/>
          </a:xfrm>
          <a:custGeom>
            <a:avLst/>
            <a:gdLst>
              <a:gd name="connsiteX0" fmla="*/ 288000 w 1796456"/>
              <a:gd name="connsiteY0" fmla="*/ 0 h 2317884"/>
              <a:gd name="connsiteX1" fmla="*/ 144000 w 1796456"/>
              <a:gd name="connsiteY1" fmla="*/ 144000 h 2317884"/>
              <a:gd name="connsiteX2" fmla="*/ 0 w 1796456"/>
              <a:gd name="connsiteY2" fmla="*/ 0 h 2317884"/>
              <a:gd name="connsiteX3" fmla="*/ 0 w 1796456"/>
              <a:gd name="connsiteY3" fmla="*/ 1517828 h 2317884"/>
              <a:gd name="connsiteX4" fmla="*/ 0 w 1796456"/>
              <a:gd name="connsiteY4" fmla="*/ 1647747 h 2317884"/>
              <a:gd name="connsiteX5" fmla="*/ 0 w 1796456"/>
              <a:gd name="connsiteY5" fmla="*/ 2315166 h 2317884"/>
              <a:gd name="connsiteX6" fmla="*/ 70464 w 1796456"/>
              <a:gd name="connsiteY6" fmla="*/ 2315166 h 2317884"/>
              <a:gd name="connsiteX7" fmla="*/ 67748 w 1796456"/>
              <a:gd name="connsiteY7" fmla="*/ 2317884 h 2317884"/>
              <a:gd name="connsiteX8" fmla="*/ 1548466 w 1796456"/>
              <a:gd name="connsiteY8" fmla="*/ 2317883 h 2317884"/>
              <a:gd name="connsiteX9" fmla="*/ 1551183 w 1796456"/>
              <a:gd name="connsiteY9" fmla="*/ 2315166 h 2317884"/>
              <a:gd name="connsiteX10" fmla="*/ 1652456 w 1796456"/>
              <a:gd name="connsiteY10" fmla="*/ 2315166 h 2317884"/>
              <a:gd name="connsiteX11" fmla="*/ 1796456 w 1796456"/>
              <a:gd name="connsiteY11" fmla="*/ 2171166 h 2317884"/>
              <a:gd name="connsiteX12" fmla="*/ 1652456 w 1796456"/>
              <a:gd name="connsiteY12" fmla="*/ 2027166 h 2317884"/>
              <a:gd name="connsiteX13" fmla="*/ 288000 w 1796456"/>
              <a:gd name="connsiteY13" fmla="*/ 2027166 h 2317884"/>
              <a:gd name="connsiteX14" fmla="*/ 288000 w 1796456"/>
              <a:gd name="connsiteY14" fmla="*/ 1647747 h 2317884"/>
              <a:gd name="connsiteX15" fmla="*/ 288000 w 1796456"/>
              <a:gd name="connsiteY15" fmla="*/ 1517828 h 231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456" h="2317884">
                <a:moveTo>
                  <a:pt x="288000" y="0"/>
                </a:moveTo>
                <a:lnTo>
                  <a:pt x="144000" y="144000"/>
                </a:lnTo>
                <a:lnTo>
                  <a:pt x="0" y="0"/>
                </a:lnTo>
                <a:lnTo>
                  <a:pt x="0" y="1517828"/>
                </a:lnTo>
                <a:lnTo>
                  <a:pt x="0" y="1647747"/>
                </a:lnTo>
                <a:lnTo>
                  <a:pt x="0" y="2315166"/>
                </a:lnTo>
                <a:lnTo>
                  <a:pt x="70464" y="2315166"/>
                </a:lnTo>
                <a:lnTo>
                  <a:pt x="67748" y="2317884"/>
                </a:lnTo>
                <a:lnTo>
                  <a:pt x="1548466" y="2317883"/>
                </a:lnTo>
                <a:lnTo>
                  <a:pt x="1551183" y="2315166"/>
                </a:lnTo>
                <a:lnTo>
                  <a:pt x="1652456" y="2315166"/>
                </a:lnTo>
                <a:lnTo>
                  <a:pt x="1796456" y="2171166"/>
                </a:lnTo>
                <a:lnTo>
                  <a:pt x="1652456" y="2027166"/>
                </a:lnTo>
                <a:lnTo>
                  <a:pt x="288000" y="2027166"/>
                </a:lnTo>
                <a:lnTo>
                  <a:pt x="288000" y="1647747"/>
                </a:lnTo>
                <a:lnTo>
                  <a:pt x="288000" y="1517828"/>
                </a:lnTo>
                <a:close/>
              </a:path>
            </a:pathLst>
          </a:custGeom>
          <a:solidFill>
            <a:srgbClr val="D5D3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8155B6E-30B6-2ED6-E6E8-979086A200DA}"/>
              </a:ext>
            </a:extLst>
          </p:cNvPr>
          <p:cNvSpPr/>
          <p:nvPr/>
        </p:nvSpPr>
        <p:spPr>
          <a:xfrm>
            <a:off x="11615931" y="871538"/>
            <a:ext cx="509886" cy="5828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FD00609-A43B-3229-76AA-92B853A5191E}"/>
              </a:ext>
            </a:extLst>
          </p:cNvPr>
          <p:cNvSpPr/>
          <p:nvPr/>
        </p:nvSpPr>
        <p:spPr>
          <a:xfrm>
            <a:off x="113305" y="1454424"/>
            <a:ext cx="12078696" cy="50860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Chevron 227">
            <a:extLst>
              <a:ext uri="{FF2B5EF4-FFF2-40B4-BE49-F238E27FC236}">
                <a16:creationId xmlns:a16="http://schemas.microsoft.com/office/drawing/2014/main" id="{3D7AA9A8-E54A-0026-FD38-0EB0E5750870}"/>
              </a:ext>
            </a:extLst>
          </p:cNvPr>
          <p:cNvSpPr/>
          <p:nvPr/>
        </p:nvSpPr>
        <p:spPr>
          <a:xfrm>
            <a:off x="10188306" y="908239"/>
            <a:ext cx="1502520" cy="288000"/>
          </a:xfrm>
          <a:prstGeom prst="chevron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5) Report</a:t>
            </a:r>
          </a:p>
        </p:txBody>
      </p:sp>
      <p:grpSp>
        <p:nvGrpSpPr>
          <p:cNvPr id="16" name="Delivery Activites">
            <a:extLst>
              <a:ext uri="{FF2B5EF4-FFF2-40B4-BE49-F238E27FC236}">
                <a16:creationId xmlns:a16="http://schemas.microsoft.com/office/drawing/2014/main" id="{9C313A2C-925F-54CB-9817-552BB6371FE1}"/>
              </a:ext>
            </a:extLst>
          </p:cNvPr>
          <p:cNvGrpSpPr/>
          <p:nvPr/>
        </p:nvGrpSpPr>
        <p:grpSpPr>
          <a:xfrm>
            <a:off x="706932" y="2746761"/>
            <a:ext cx="10822483" cy="788212"/>
            <a:chOff x="704551" y="1514597"/>
            <a:chExt cx="10822483" cy="788212"/>
          </a:xfrm>
        </p:grpSpPr>
        <p:sp>
          <p:nvSpPr>
            <p:cNvPr id="17" name="Rounded Rectangle 205">
              <a:extLst>
                <a:ext uri="{FF2B5EF4-FFF2-40B4-BE49-F238E27FC236}">
                  <a16:creationId xmlns:a16="http://schemas.microsoft.com/office/drawing/2014/main" id="{4ED281FC-8FE8-3CD1-6710-1E2697B5D008}"/>
                </a:ext>
              </a:extLst>
            </p:cNvPr>
            <p:cNvSpPr/>
            <p:nvPr/>
          </p:nvSpPr>
          <p:spPr>
            <a:xfrm>
              <a:off x="704551" y="1514597"/>
              <a:ext cx="2411072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Commission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: Aim, Purpose, Objectives, Timescale, Required Level of Assurance, Expectations, Responsibilities, Reporting, and Exploitation</a:t>
              </a:r>
            </a:p>
          </p:txBody>
        </p:sp>
        <p:sp>
          <p:nvSpPr>
            <p:cNvPr id="18" name="Rounded Rectangle 206">
              <a:extLst>
                <a:ext uri="{FF2B5EF4-FFF2-40B4-BE49-F238E27FC236}">
                  <a16:creationId xmlns:a16="http://schemas.microsoft.com/office/drawing/2014/main" id="{67823D73-EC7F-F746-68F3-CCCC580255F4}"/>
                </a:ext>
              </a:extLst>
            </p:cNvPr>
            <p:cNvSpPr/>
            <p:nvPr/>
          </p:nvSpPr>
          <p:spPr>
            <a:xfrm>
              <a:off x="3242072" y="1514597"/>
              <a:ext cx="2659059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90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Create &amp; Refine: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Ruleset, Model, Simulation, Adjudication, Processes, Components, Scenario, Roles, Data Capture &amp; Analysis Plan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Participants, Venue, Tools, Technology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Iterate: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Playtests increasing in complexity</a:t>
              </a:r>
            </a:p>
          </p:txBody>
        </p:sp>
        <p:sp>
          <p:nvSpPr>
            <p:cNvPr id="19" name="Rounded Rectangle 207">
              <a:extLst>
                <a:ext uri="{FF2B5EF4-FFF2-40B4-BE49-F238E27FC236}">
                  <a16:creationId xmlns:a16="http://schemas.microsoft.com/office/drawing/2014/main" id="{5A31760C-74AA-0A8F-E2C8-EF6D4BF1DD7C}"/>
                </a:ext>
              </a:extLst>
            </p:cNvPr>
            <p:cNvSpPr/>
            <p:nvPr/>
          </p:nvSpPr>
          <p:spPr>
            <a:xfrm>
              <a:off x="6032356" y="1514597"/>
              <a:ext cx="1787563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57600" rIns="54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Run Wargaming Activity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Rehearse, Conduct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Carry Out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After Action Review</a:t>
              </a:r>
            </a:p>
          </p:txBody>
        </p:sp>
        <p:sp>
          <p:nvSpPr>
            <p:cNvPr id="20" name="Rounded Rectangle 208">
              <a:extLst>
                <a:ext uri="{FF2B5EF4-FFF2-40B4-BE49-F238E27FC236}">
                  <a16:creationId xmlns:a16="http://schemas.microsoft.com/office/drawing/2014/main" id="{1915D69B-6BC6-957D-F67D-8E0A325326C2}"/>
                </a:ext>
              </a:extLst>
            </p:cNvPr>
            <p:cNvSpPr/>
            <p:nvPr/>
          </p:nvSpPr>
          <p:spPr>
            <a:xfrm>
              <a:off x="8003014" y="1514597"/>
              <a:ext cx="2065102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Generate First Impressions: </a:t>
              </a:r>
              <a:r>
                <a:rPr lang="en-GB" sz="1000" kern="0" dirty="0">
                  <a:solidFill>
                    <a:srgbClr val="FFFFFF"/>
                  </a:solidFill>
                  <a:latin typeface="Calibri Light"/>
                </a:rPr>
                <a:t>Unverified observations derived from initial review of raw data</a:t>
              </a:r>
            </a:p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Generate Findings: </a:t>
              </a:r>
              <a:r>
                <a:rPr kumimoji="0" lang="en-GB" sz="1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Verified outputs derived from the analytical approach </a:t>
              </a:r>
            </a:p>
          </p:txBody>
        </p:sp>
        <p:sp>
          <p:nvSpPr>
            <p:cNvPr id="21" name="Rounded Rectangle 209">
              <a:extLst>
                <a:ext uri="{FF2B5EF4-FFF2-40B4-BE49-F238E27FC236}">
                  <a16:creationId xmlns:a16="http://schemas.microsoft.com/office/drawing/2014/main" id="{E042446E-905B-4650-B5FF-F45FB4121185}"/>
                </a:ext>
              </a:extLst>
            </p:cNvPr>
            <p:cNvSpPr/>
            <p:nvPr/>
          </p:nvSpPr>
          <p:spPr>
            <a:xfrm>
              <a:off x="10261459" y="1514597"/>
              <a:ext cx="1265575" cy="788212"/>
            </a:xfrm>
            <a:prstGeom prst="roundRect">
              <a:avLst/>
            </a:prstGeom>
            <a:solidFill>
              <a:srgbClr val="00738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72000" rIns="36000" rtlCol="0" anchor="ctr"/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Deliver Report: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Present finalised findings, approach, methodology, and necessary caveats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AEAD15-4FB4-8D3B-21AA-846B4480FC07}"/>
              </a:ext>
            </a:extLst>
          </p:cNvPr>
          <p:cNvGrpSpPr/>
          <p:nvPr/>
        </p:nvGrpSpPr>
        <p:grpSpPr>
          <a:xfrm>
            <a:off x="1388645" y="6255467"/>
            <a:ext cx="2754476" cy="261610"/>
            <a:chOff x="923544" y="5559548"/>
            <a:chExt cx="1785141" cy="26161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803CDD-96A8-0131-EF4F-A072A0C306BC}"/>
                </a:ext>
              </a:extLst>
            </p:cNvPr>
            <p:cNvSpPr/>
            <p:nvPr/>
          </p:nvSpPr>
          <p:spPr>
            <a:xfrm>
              <a:off x="923544" y="5571481"/>
              <a:ext cx="228600" cy="237744"/>
            </a:xfrm>
            <a:prstGeom prst="rect">
              <a:avLst/>
            </a:prstGeom>
            <a:solidFill>
              <a:srgbClr val="007383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BBD28D-1852-B425-B370-8922231309BA}"/>
                </a:ext>
              </a:extLst>
            </p:cNvPr>
            <p:cNvSpPr txBox="1"/>
            <p:nvPr/>
          </p:nvSpPr>
          <p:spPr>
            <a:xfrm>
              <a:off x="1158240" y="5559548"/>
              <a:ext cx="1550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Delivery Activities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36F72C-42CD-F624-6A62-6A90DBD4B9B0}"/>
              </a:ext>
            </a:extLst>
          </p:cNvPr>
          <p:cNvGrpSpPr/>
          <p:nvPr/>
        </p:nvGrpSpPr>
        <p:grpSpPr>
          <a:xfrm>
            <a:off x="688272" y="2534413"/>
            <a:ext cx="10828425" cy="1089784"/>
            <a:chOff x="683877" y="2540573"/>
            <a:chExt cx="10828425" cy="1089784"/>
          </a:xfrm>
        </p:grpSpPr>
        <p:sp>
          <p:nvSpPr>
            <p:cNvPr id="35" name="Rounded Rectangle 200">
              <a:extLst>
                <a:ext uri="{FF2B5EF4-FFF2-40B4-BE49-F238E27FC236}">
                  <a16:creationId xmlns:a16="http://schemas.microsoft.com/office/drawing/2014/main" id="{F9AB6586-4344-680E-A1EB-AE27734E5AE5}"/>
                </a:ext>
              </a:extLst>
            </p:cNvPr>
            <p:cNvSpPr/>
            <p:nvPr/>
          </p:nvSpPr>
          <p:spPr>
            <a:xfrm>
              <a:off x="683877" y="2540574"/>
              <a:ext cx="1127729" cy="1089782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Conduct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Literature Review,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Games Review, Knowledge Survey, Lessons Survey</a:t>
              </a:r>
            </a:p>
          </p:txBody>
        </p:sp>
        <p:sp>
          <p:nvSpPr>
            <p:cNvPr id="36" name="Rounded Rectangle 201">
              <a:extLst>
                <a:ext uri="{FF2B5EF4-FFF2-40B4-BE49-F238E27FC236}">
                  <a16:creationId xmlns:a16="http://schemas.microsoft.com/office/drawing/2014/main" id="{0E4D287F-30B5-E466-8956-FF5F2CC9DF35}"/>
                </a:ext>
              </a:extLst>
            </p:cNvPr>
            <p:cNvSpPr/>
            <p:nvPr/>
          </p:nvSpPr>
          <p:spPr>
            <a:xfrm>
              <a:off x="1900179" y="2540574"/>
              <a:ext cx="1177721" cy="1089782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720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Gap or Problem in Understanding</a:t>
              </a:r>
            </a:p>
            <a:p>
              <a:pPr marL="0" marR="0" lvl="0" indent="0" algn="l" defTabSz="7200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Propose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Candidate Research Question (RQ) or Puzzle (RP) </a:t>
              </a:r>
            </a:p>
          </p:txBody>
        </p:sp>
        <p:sp>
          <p:nvSpPr>
            <p:cNvPr id="47" name="Rounded Rectangle 202">
              <a:extLst>
                <a:ext uri="{FF2B5EF4-FFF2-40B4-BE49-F238E27FC236}">
                  <a16:creationId xmlns:a16="http://schemas.microsoft.com/office/drawing/2014/main" id="{6D16BF51-71DB-6398-B2B8-82B25A0F8A1D}"/>
                </a:ext>
              </a:extLst>
            </p:cNvPr>
            <p:cNvSpPr/>
            <p:nvPr/>
          </p:nvSpPr>
          <p:spPr>
            <a:xfrm>
              <a:off x="3268164" y="2540573"/>
              <a:ext cx="1162364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Confirm: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RQ or RP can be addressed by game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Create: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Hypotheses or expectations</a:t>
              </a:r>
            </a:p>
          </p:txBody>
        </p:sp>
        <p:sp>
          <p:nvSpPr>
            <p:cNvPr id="48" name="Rounded Rectangle 203">
              <a:extLst>
                <a:ext uri="{FF2B5EF4-FFF2-40B4-BE49-F238E27FC236}">
                  <a16:creationId xmlns:a16="http://schemas.microsoft.com/office/drawing/2014/main" id="{46AB599B-E495-CCC5-1611-DCDA15D559C1}"/>
                </a:ext>
              </a:extLst>
            </p:cNvPr>
            <p:cNvSpPr/>
            <p:nvPr/>
          </p:nvSpPr>
          <p:spPr>
            <a:xfrm>
              <a:off x="4559919" y="2540573"/>
              <a:ext cx="1287589" cy="1089784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Identify and Confirm: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Analytical approach and collection methods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Source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Required SQEP (Blue and Red)</a:t>
              </a:r>
            </a:p>
          </p:txBody>
        </p:sp>
        <p:sp>
          <p:nvSpPr>
            <p:cNvPr id="49" name="Rounded Rectangle 204">
              <a:extLst>
                <a:ext uri="{FF2B5EF4-FFF2-40B4-BE49-F238E27FC236}">
                  <a16:creationId xmlns:a16="http://schemas.microsoft.com/office/drawing/2014/main" id="{D33158D9-04AF-1F54-D6D5-5E4ABABA95BB}"/>
                </a:ext>
              </a:extLst>
            </p:cNvPr>
            <p:cNvSpPr/>
            <p:nvPr/>
          </p:nvSpPr>
          <p:spPr>
            <a:xfrm>
              <a:off x="7986131" y="2540573"/>
              <a:ext cx="2081409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Assess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: Employ analytical approach to collected data, moderate results, re-analyse to determine outputs</a:t>
              </a:r>
            </a:p>
          </p:txBody>
        </p:sp>
        <p:sp>
          <p:nvSpPr>
            <p:cNvPr id="50" name="Rounded Rectangle 230">
              <a:extLst>
                <a:ext uri="{FF2B5EF4-FFF2-40B4-BE49-F238E27FC236}">
                  <a16:creationId xmlns:a16="http://schemas.microsoft.com/office/drawing/2014/main" id="{D96E8A1A-16D5-BF63-E46A-38B66A1F4C78}"/>
                </a:ext>
              </a:extLst>
            </p:cNvPr>
            <p:cNvSpPr/>
            <p:nvPr/>
          </p:nvSpPr>
          <p:spPr>
            <a:xfrm>
              <a:off x="10230420" y="2540573"/>
              <a:ext cx="1281882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rIns="1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Verify Findings: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Relate to RQ/P, Lit Review and/or Knowledge Survey and/or Lessons</a:t>
              </a:r>
            </a:p>
          </p:txBody>
        </p:sp>
        <p:sp>
          <p:nvSpPr>
            <p:cNvPr id="51" name="Rounded Rectangle 231">
              <a:extLst>
                <a:ext uri="{FF2B5EF4-FFF2-40B4-BE49-F238E27FC236}">
                  <a16:creationId xmlns:a16="http://schemas.microsoft.com/office/drawing/2014/main" id="{27163CFD-8620-EEEB-C56B-044110D7B28C}"/>
                </a:ext>
              </a:extLst>
            </p:cNvPr>
            <p:cNvSpPr/>
            <p:nvPr/>
          </p:nvSpPr>
          <p:spPr>
            <a:xfrm>
              <a:off x="6247928" y="2540573"/>
              <a:ext cx="1292710" cy="1089783"/>
            </a:xfrm>
            <a:prstGeom prst="round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4000" r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Collect: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Employ data collection methods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45A550-AF35-1D17-6AE6-2505BF2271F5}"/>
              </a:ext>
            </a:extLst>
          </p:cNvPr>
          <p:cNvGrpSpPr/>
          <p:nvPr/>
        </p:nvGrpSpPr>
        <p:grpSpPr>
          <a:xfrm>
            <a:off x="3152220" y="6253841"/>
            <a:ext cx="2224795" cy="261610"/>
            <a:chOff x="775018" y="5936239"/>
            <a:chExt cx="1441861" cy="26161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32523C-611D-FAEE-C6D8-263AD84859F4}"/>
                </a:ext>
              </a:extLst>
            </p:cNvPr>
            <p:cNvSpPr/>
            <p:nvPr/>
          </p:nvSpPr>
          <p:spPr>
            <a:xfrm>
              <a:off x="775018" y="5948172"/>
              <a:ext cx="228600" cy="23774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solidFill>
                <a:srgbClr val="6C646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947827-BC9D-5908-9EF8-6E2DA7F2A89B}"/>
                </a:ext>
              </a:extLst>
            </p:cNvPr>
            <p:cNvSpPr txBox="1"/>
            <p:nvPr/>
          </p:nvSpPr>
          <p:spPr>
            <a:xfrm>
              <a:off x="987937" y="5936239"/>
              <a:ext cx="1228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D3033"/>
                  </a:solidFill>
                  <a:effectLst/>
                  <a:uLnTx/>
                  <a:uFillTx/>
                  <a:latin typeface="Calibri Light"/>
                </a:rPr>
                <a:t>Analysis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0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-0.178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BAE Systems Presentation (16x9).potx" id="{3C81892E-FE7D-4795-A4B1-DC41BDB729B1}" vid="{EF9CC5CB-F3B2-4CD2-9F90-978AD85CCE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itus xmlns="http://schemas.titus.com/TitusProperties/">
  <TitusGUID xmlns="">2cc62530-842c-4a41-8146-f09d4fc885b4</TitusGUID>
  <TitusMetadata xmlns="">eyJucyI6Ind3dy5iYWVzeXN0ZW1zLmNvbSIsInByb3BzIjpbeyJuIjoiT3JpZ2luYXRvciIsInZhbHMiOlt7InZhbHVlIjoiQkFFIFN5c3RlbXMifV19LHsibiI6IkRvY3VtZW50U3VidHlwZSIsInZhbHMiOltdfSx7Im4iOiJ1cm5iYWlsc0NvbXBNYXJraW5nUDEiLCJ2YWxzIjpbeyJ2YWx1ZSI6Ik5PIENPTVBBTlkgTUFSS0lORyJ9XX0seyJuIjoidXJuYmFpbHNOQVRTRUNNYXJraW5nUDEiLCJ2YWxzIjpbeyJ2YWx1ZSI6Ik5PVCBBUFBMSUNBQkxFIn1dfSx7Im4iOiJ1cm5iYWlsc05BVFNFQ01hcmtpbmdQMyIsInZhbHMiOltdfSx7Im4iOiJ1cm5iYWlsc05BVFNFQ01hcmtpbmdQMiIsInZhbHMiOltdfSx7Im4iOiJ1cm5iYWlsc0V4cG9ydENvbnRyb2xNYXJraW5nUDEiLCJ2YWxzIjpbeyJ2YWx1ZSI6Ik5PIn1dfSx7Im4iOiJ1cm5iYWlsc0V4cG9ydENvbnRyb2xNYXJraW5nUDIiLCJ2YWxzIjpbeyJ2YWx1ZSI6Ik5PVCBFWFBPUlQgQ09OVFJPTExFRCAtIFVLIFwvIFVTIFwvIE9USEVSIExPQ0FMIn1dfSx7Im4iOiJ1cm5iYWlsc0V4cG9ydENvbnRyb2xCVSIsInZhbHMiOltdfSx7Im4iOiJ1cm5iYWlsc0V4cG9ydENvbnRyb2xNU0FyZWEiLCJ2YWxzIjpbXX0seyJuIjoidXJuYmFpbHNFeHBvcnRDb250cm9sTVNMaWNlbmNlcyIsInZhbHMiOltdfSx7Im4iOiJUaGlyZFBhcnR5U3dpdGNob2ZmRXhwb3J0Q29udHJvbE1hcmtpbmciLCJ2YWxzIjpbXX0seyJuIjoiQmFlc0NsYXNzaWZpY2F0aW9uQ29tbWVudHMiLCJ2YWxzIjpbXX0seyJuIjoiYmFlc3lzdGVtc212bU5BVFNFQ3JlZ2lvbiIsInZhbHMiOlt7InZhbHVlIjoiVUsifV19XX0=</TitusMetadata>
</titu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Props1.xml><?xml version="1.0" encoding="utf-8"?>
<ds:datastoreItem xmlns:ds="http://schemas.openxmlformats.org/officeDocument/2006/customXml" ds:itemID="{92F719F9-1BF8-4F3D-89A7-BB74E026FD01}">
  <ds:schemaRefs>
    <ds:schemaRef ds:uri="http://schemas.titus.com/TitusProperties/"/>
    <ds:schemaRef ds:uri=""/>
  </ds:schemaRefs>
</ds:datastoreItem>
</file>

<file path=customXml/itemProps2.xml><?xml version="1.0" encoding="utf-8"?>
<ds:datastoreItem xmlns:ds="http://schemas.openxmlformats.org/officeDocument/2006/customXml" ds:itemID="{D4762A1E-7A76-4909-AB5A-014A0F3B1A22}"/>
</file>

<file path=customXml/itemProps3.xml><?xml version="1.0" encoding="utf-8"?>
<ds:datastoreItem xmlns:ds="http://schemas.openxmlformats.org/officeDocument/2006/customXml" ds:itemID="{6D822C47-8F87-4358-B4EA-2FEB78E56430}"/>
</file>

<file path=customXml/itemProps4.xml><?xml version="1.0" encoding="utf-8"?>
<ds:datastoreItem xmlns:ds="http://schemas.openxmlformats.org/officeDocument/2006/customXml" ds:itemID="{0A334B6F-AACC-416E-A1C9-A295AD204332}"/>
</file>

<file path=docProps/app.xml><?xml version="1.0" encoding="utf-8"?>
<Properties xmlns="http://schemas.openxmlformats.org/officeDocument/2006/extended-properties" xmlns:vt="http://schemas.openxmlformats.org/officeDocument/2006/docPropsVTypes">
  <TotalTime>13854</TotalTime>
  <Words>7206</Words>
  <Application>Microsoft Office PowerPoint</Application>
  <PresentationFormat>Widescreen</PresentationFormat>
  <Paragraphs>780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Aptos SemiBold</vt:lpstr>
      <vt:lpstr>Arial</vt:lpstr>
      <vt:lpstr>Calibri</vt:lpstr>
      <vt:lpstr>Calibri Light</vt:lpstr>
      <vt:lpstr>tahoma</vt:lpstr>
      <vt:lpstr>Office Theme</vt:lpstr>
      <vt:lpstr>BAE Systems</vt:lpstr>
      <vt:lpstr>The Analysis-led Wargaming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Bennett, James (UK)</dc:creator>
  <cp:lastModifiedBy>Bennett, James (UK)</cp:lastModifiedBy>
  <cp:revision>43</cp:revision>
  <dcterms:created xsi:type="dcterms:W3CDTF">2025-05-13T12:00:51Z</dcterms:created>
  <dcterms:modified xsi:type="dcterms:W3CDTF">2025-07-02T09:09:34Z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2cc62530-842c-4a41-8146-f09d4fc885b4</vt:lpwstr>
  </property>
  <property fmtid="{D5CDD505-2E9C-101B-9397-08002B2CF9AE}" pid="3" name="Originator">
    <vt:lpwstr>BAE Systems</vt:lpwstr>
  </property>
  <property fmtid="{D5CDD505-2E9C-101B-9397-08002B2CF9AE}" pid="4" name="urnbailsCompMarkingP1">
    <vt:lpwstr>NO COMPANY MARKING</vt:lpwstr>
  </property>
  <property fmtid="{D5CDD505-2E9C-101B-9397-08002B2CF9AE}" pid="5" name="urnbailsNATSECMarkingP1">
    <vt:lpwstr>NOT APPLICABLE</vt:lpwstr>
  </property>
  <property fmtid="{D5CDD505-2E9C-101B-9397-08002B2CF9AE}" pid="6" name="urnbailsExportControlMarkingP1">
    <vt:lpwstr>NO</vt:lpwstr>
  </property>
  <property fmtid="{D5CDD505-2E9C-101B-9397-08002B2CF9AE}" pid="7" name="urnbailsExportControlMarkingP2">
    <vt:lpwstr>NOT EXPORT CONTROLLED - UK / US / OTHER LOCAL</vt:lpwstr>
  </property>
  <property fmtid="{D5CDD505-2E9C-101B-9397-08002B2CF9AE}" pid="8" name="BaesClassificationComments">
    <vt:lpwstr/>
  </property>
  <property fmtid="{D5CDD505-2E9C-101B-9397-08002B2CF9AE}" pid="9" name="baesystemsmvmNATSECregion">
    <vt:lpwstr>UK</vt:lpwstr>
  </property>
  <property fmtid="{D5CDD505-2E9C-101B-9397-08002B2CF9AE}" pid="10" name="ContentTypeId">
    <vt:lpwstr>0x010100ABBDAA9966015A40A7AE0B1B930734A5</vt:lpwstr>
  </property>
</Properties>
</file>